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6.xml" ContentType="application/vnd.openxmlformats-officedocument.presentationml.tag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24"/>
  </p:notesMasterIdLst>
  <p:handoutMasterIdLst>
    <p:handoutMasterId r:id="rId25"/>
  </p:handoutMasterIdLst>
  <p:sldIdLst>
    <p:sldId id="450" r:id="rId7"/>
    <p:sldId id="457" r:id="rId8"/>
    <p:sldId id="390" r:id="rId9"/>
    <p:sldId id="392" r:id="rId10"/>
    <p:sldId id="393" r:id="rId11"/>
    <p:sldId id="458" r:id="rId12"/>
    <p:sldId id="395" r:id="rId13"/>
    <p:sldId id="397" r:id="rId14"/>
    <p:sldId id="398" r:id="rId15"/>
    <p:sldId id="399" r:id="rId16"/>
    <p:sldId id="401" r:id="rId17"/>
    <p:sldId id="404" r:id="rId18"/>
    <p:sldId id="405" r:id="rId19"/>
    <p:sldId id="463" r:id="rId20"/>
    <p:sldId id="407" r:id="rId21"/>
    <p:sldId id="462" r:id="rId22"/>
    <p:sldId id="408" r:id="rId23"/>
  </p:sldIdLst>
  <p:sldSz cx="12192000" cy="6858000"/>
  <p:notesSz cx="6794500" cy="9906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haug, Mari (TSOSO)" initials="TM(" lastIdx="1" clrIdx="0">
    <p:extLst>
      <p:ext uri="{19B8F6BF-5375-455C-9EA6-DF929625EA0E}">
        <p15:presenceInfo xmlns:p15="http://schemas.microsoft.com/office/powerpoint/2012/main" userId="S::mari.thorshaug@kantar.com::ce88a78a-8b68-4980-9673-0de61d5fda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9ACC"/>
    <a:srgbClr val="FCCCE6"/>
    <a:srgbClr val="ECF7CD"/>
    <a:srgbClr val="92D050"/>
    <a:srgbClr val="4B600E"/>
    <a:srgbClr val="C3EEBC"/>
    <a:srgbClr val="A2E597"/>
    <a:srgbClr val="6DD6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8" autoAdjust="0"/>
    <p:restoredTop sz="94505" autoAdjust="0"/>
  </p:normalViewPr>
  <p:slideViewPr>
    <p:cSldViewPr snapToGrid="0" showGuides="1">
      <p:cViewPr varScale="1">
        <p:scale>
          <a:sx n="80" d="100"/>
          <a:sy n="80" d="100"/>
        </p:scale>
        <p:origin x="108" y="702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02206355341543E-2"/>
          <c:y val="0.12387595228838079"/>
          <c:w val="0.90583875898791189"/>
          <c:h val="0.841203368178171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rgbClr val="4B600E"/>
            </a:solidFill>
            <a:ln w="6350">
              <a:solidFill>
                <a:srgbClr val="FFFFFF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7A-46AE-9114-30CBC07EAED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7A-46AE-9114-30CBC07EAED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34C-435D-9F7A-AABFDCFF0EB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334C-435D-9F7A-AABFDCFF0EB2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7A-46AE-9114-30CBC07EAED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34C-435D-9F7A-AABFDCFF0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3.8</c:v>
                </c:pt>
                <c:pt idx="1">
                  <c:v>5.2</c:v>
                </c:pt>
                <c:pt idx="2">
                  <c:v>5.0999999999999996</c:v>
                </c:pt>
                <c:pt idx="3">
                  <c:v>3.1</c:v>
                </c:pt>
                <c:pt idx="4">
                  <c:v>2.9</c:v>
                </c:pt>
                <c:pt idx="5">
                  <c:v>2.8</c:v>
                </c:pt>
                <c:pt idx="6">
                  <c:v>1.5</c:v>
                </c:pt>
                <c:pt idx="7">
                  <c:v>0.8</c:v>
                </c:pt>
                <c:pt idx="8">
                  <c:v>1.3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E-4654-B9E0-CCE54CC6C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rgbClr val="FFFFFF"/>
              </a:solidFill>
            </a:ln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4-43A6-BCB6-008611D4F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7.4</c:v>
                </c:pt>
                <c:pt idx="1">
                  <c:v>5.7</c:v>
                </c:pt>
                <c:pt idx="2">
                  <c:v>4.5999999999999996</c:v>
                </c:pt>
                <c:pt idx="3">
                  <c:v>3.8</c:v>
                </c:pt>
                <c:pt idx="4">
                  <c:v>2.4</c:v>
                </c:pt>
                <c:pt idx="5">
                  <c:v>1.6</c:v>
                </c:pt>
                <c:pt idx="6">
                  <c:v>2.2000000000000002</c:v>
                </c:pt>
                <c:pt idx="7">
                  <c:v>1.5</c:v>
                </c:pt>
                <c:pt idx="8">
                  <c:v>0.7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E-4654-B9E0-CCE54CC6C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ECF7CD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13.7</c:v>
                </c:pt>
                <c:pt idx="1">
                  <c:v>20.2</c:v>
                </c:pt>
                <c:pt idx="2">
                  <c:v>13</c:v>
                </c:pt>
                <c:pt idx="3">
                  <c:v>10.3</c:v>
                </c:pt>
                <c:pt idx="4">
                  <c:v>10.5</c:v>
                </c:pt>
                <c:pt idx="5">
                  <c:v>9.1</c:v>
                </c:pt>
                <c:pt idx="6">
                  <c:v>6.7</c:v>
                </c:pt>
                <c:pt idx="7">
                  <c:v>5.6</c:v>
                </c:pt>
                <c:pt idx="8">
                  <c:v>4.3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E-4654-B9E0-CCE54CC6C5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EDB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26.5</c:v>
                </c:pt>
                <c:pt idx="1">
                  <c:v>17.7</c:v>
                </c:pt>
                <c:pt idx="2">
                  <c:v>23.8</c:v>
                </c:pt>
                <c:pt idx="3">
                  <c:v>23.6</c:v>
                </c:pt>
                <c:pt idx="4">
                  <c:v>19.5</c:v>
                </c:pt>
                <c:pt idx="5">
                  <c:v>27.7</c:v>
                </c:pt>
                <c:pt idx="6">
                  <c:v>17.100000000000001</c:v>
                </c:pt>
                <c:pt idx="7">
                  <c:v>23.4</c:v>
                </c:pt>
                <c:pt idx="8">
                  <c:v>14.1</c:v>
                </c:pt>
                <c:pt idx="9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34C-435D-9F7A-AABFDCFF0E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CCCE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21.2</c:v>
                </c:pt>
                <c:pt idx="1">
                  <c:v>13.9</c:v>
                </c:pt>
                <c:pt idx="2">
                  <c:v>24.4</c:v>
                </c:pt>
                <c:pt idx="3">
                  <c:v>22.8</c:v>
                </c:pt>
                <c:pt idx="4">
                  <c:v>23</c:v>
                </c:pt>
                <c:pt idx="5">
                  <c:v>25.9</c:v>
                </c:pt>
                <c:pt idx="6">
                  <c:v>27.1</c:v>
                </c:pt>
                <c:pt idx="7">
                  <c:v>28</c:v>
                </c:pt>
                <c:pt idx="8">
                  <c:v>21.7</c:v>
                </c:pt>
                <c:pt idx="9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4C-435D-9F7A-AABFDCFF0E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99A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Sheet1!$G$2:$G$11</c:f>
              <c:numCache>
                <c:formatCode>0.0</c:formatCode>
                <c:ptCount val="10"/>
                <c:pt idx="0">
                  <c:v>23</c:v>
                </c:pt>
                <c:pt idx="1">
                  <c:v>25.9</c:v>
                </c:pt>
                <c:pt idx="2">
                  <c:v>22.7</c:v>
                </c:pt>
                <c:pt idx="3">
                  <c:v>30.4</c:v>
                </c:pt>
                <c:pt idx="4">
                  <c:v>35.9</c:v>
                </c:pt>
                <c:pt idx="5">
                  <c:v>26.5</c:v>
                </c:pt>
                <c:pt idx="6">
                  <c:v>38.200000000000003</c:v>
                </c:pt>
                <c:pt idx="7">
                  <c:v>30.2</c:v>
                </c:pt>
                <c:pt idx="8">
                  <c:v>42.6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4C-435D-9F7A-AABFDCFF0EB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France</c:v>
                </c:pt>
                <c:pt idx="3">
                  <c:v>Finland</c:v>
                </c:pt>
                <c:pt idx="4">
                  <c:v>Norway</c:v>
                </c:pt>
                <c:pt idx="5">
                  <c:v>Italy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Sheet1!$H$2:$H$11</c:f>
              <c:numCache>
                <c:formatCode>0.0</c:formatCode>
                <c:ptCount val="10"/>
                <c:pt idx="0">
                  <c:v>4.4000000000000004</c:v>
                </c:pt>
                <c:pt idx="1">
                  <c:v>11.3</c:v>
                </c:pt>
                <c:pt idx="2">
                  <c:v>6.5</c:v>
                </c:pt>
                <c:pt idx="3">
                  <c:v>6</c:v>
                </c:pt>
                <c:pt idx="4">
                  <c:v>5.9</c:v>
                </c:pt>
                <c:pt idx="5">
                  <c:v>6.4</c:v>
                </c:pt>
                <c:pt idx="6">
                  <c:v>7.3</c:v>
                </c:pt>
                <c:pt idx="7">
                  <c:v>10.5</c:v>
                </c:pt>
                <c:pt idx="8">
                  <c:v>15.2</c:v>
                </c:pt>
                <c:pt idx="9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34C-435D-9F7A-AABFDCFF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ayout>
        <c:manualLayout>
          <c:xMode val="edge"/>
          <c:yMode val="edge"/>
          <c:x val="7.4409550175327938E-2"/>
          <c:y val="4.0054722076672919E-2"/>
          <c:w val="0.89999993023161706"/>
          <c:h val="4.83386522959872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02206355341543E-2"/>
          <c:y val="0.10707558471553927"/>
          <c:w val="0.90583875898791189"/>
          <c:h val="0.858003772595137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rgbClr val="4B600E"/>
            </a:solidFill>
            <a:ln w="6350">
              <a:solidFill>
                <a:srgbClr val="FFFFFF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6AE-4654-B9E0-CCE54CC6C5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6AE-4654-B9E0-CCE54CC6C5F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57-4A72-8BB5-96AEADFBCA5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57-4A72-8BB5-96AEADFBCA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5.5</c:v>
                </c:pt>
                <c:pt idx="1">
                  <c:v>3.8</c:v>
                </c:pt>
                <c:pt idx="2">
                  <c:v>3.5</c:v>
                </c:pt>
                <c:pt idx="3">
                  <c:v>2.8</c:v>
                </c:pt>
                <c:pt idx="4">
                  <c:v>2.5</c:v>
                </c:pt>
                <c:pt idx="5">
                  <c:v>2.1</c:v>
                </c:pt>
                <c:pt idx="6">
                  <c:v>1.9</c:v>
                </c:pt>
                <c:pt idx="7">
                  <c:v>2</c:v>
                </c:pt>
                <c:pt idx="8">
                  <c:v>0.9</c:v>
                </c:pt>
                <c:pt idx="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E-4654-B9E0-CCE54CC6C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5.6</c:v>
                </c:pt>
                <c:pt idx="1">
                  <c:v>5.6</c:v>
                </c:pt>
                <c:pt idx="2">
                  <c:v>4.5</c:v>
                </c:pt>
                <c:pt idx="3">
                  <c:v>2.2999999999999998</c:v>
                </c:pt>
                <c:pt idx="4">
                  <c:v>2.1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1.9</c:v>
                </c:pt>
                <c:pt idx="8">
                  <c:v>1.9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E-4654-B9E0-CCE54CC6C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ECF7CD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21.2</c:v>
                </c:pt>
                <c:pt idx="1">
                  <c:v>11.9</c:v>
                </c:pt>
                <c:pt idx="2">
                  <c:v>8.4</c:v>
                </c:pt>
                <c:pt idx="3">
                  <c:v>6.3</c:v>
                </c:pt>
                <c:pt idx="4">
                  <c:v>9.6999999999999993</c:v>
                </c:pt>
                <c:pt idx="5">
                  <c:v>6.1</c:v>
                </c:pt>
                <c:pt idx="6">
                  <c:v>6.6</c:v>
                </c:pt>
                <c:pt idx="7">
                  <c:v>6.5</c:v>
                </c:pt>
                <c:pt idx="8">
                  <c:v>3.9</c:v>
                </c:pt>
                <c:pt idx="9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E-4654-B9E0-CCE54CC6C5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rgbClr val="FEDB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20.100000000000001</c:v>
                </c:pt>
                <c:pt idx="1">
                  <c:v>30.4</c:v>
                </c:pt>
                <c:pt idx="2">
                  <c:v>23.8</c:v>
                </c:pt>
                <c:pt idx="3">
                  <c:v>17.399999999999999</c:v>
                </c:pt>
                <c:pt idx="4">
                  <c:v>24.2</c:v>
                </c:pt>
                <c:pt idx="5">
                  <c:v>26.6</c:v>
                </c:pt>
                <c:pt idx="6">
                  <c:v>16.899999999999999</c:v>
                </c:pt>
                <c:pt idx="7">
                  <c:v>18.3</c:v>
                </c:pt>
                <c:pt idx="8">
                  <c:v>19.5</c:v>
                </c:pt>
                <c:pt idx="9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3E3-41BA-AD5A-C5091D0F23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CCCE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17.2</c:v>
                </c:pt>
                <c:pt idx="1">
                  <c:v>21.7</c:v>
                </c:pt>
                <c:pt idx="2">
                  <c:v>29</c:v>
                </c:pt>
                <c:pt idx="3">
                  <c:v>26.2</c:v>
                </c:pt>
                <c:pt idx="4">
                  <c:v>29</c:v>
                </c:pt>
                <c:pt idx="5">
                  <c:v>30.3</c:v>
                </c:pt>
                <c:pt idx="6">
                  <c:v>29.2</c:v>
                </c:pt>
                <c:pt idx="7">
                  <c:v>33.6</c:v>
                </c:pt>
                <c:pt idx="8">
                  <c:v>32.200000000000003</c:v>
                </c:pt>
                <c:pt idx="9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3E3-41BA-AD5A-C5091D0F23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99A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Sheet1!$G$2:$G$11</c:f>
              <c:numCache>
                <c:formatCode>0.0</c:formatCode>
                <c:ptCount val="10"/>
                <c:pt idx="0">
                  <c:v>25.1</c:v>
                </c:pt>
                <c:pt idx="1">
                  <c:v>22.8</c:v>
                </c:pt>
                <c:pt idx="2">
                  <c:v>26.7</c:v>
                </c:pt>
                <c:pt idx="3">
                  <c:v>36.6</c:v>
                </c:pt>
                <c:pt idx="4">
                  <c:v>29.9</c:v>
                </c:pt>
                <c:pt idx="5">
                  <c:v>29.5</c:v>
                </c:pt>
                <c:pt idx="6">
                  <c:v>39.5</c:v>
                </c:pt>
                <c:pt idx="7">
                  <c:v>35.6</c:v>
                </c:pt>
                <c:pt idx="8">
                  <c:v>37</c:v>
                </c:pt>
                <c:pt idx="9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3E3-41BA-AD5A-C5091D0F23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Finland</c:v>
                </c:pt>
                <c:pt idx="3">
                  <c:v>Denmark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  <c:pt idx="7">
                  <c:v>Norway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Sheet1!$H$2:$H$11</c:f>
              <c:numCache>
                <c:formatCode>0.0</c:formatCode>
                <c:ptCount val="10"/>
                <c:pt idx="0">
                  <c:v>5.3</c:v>
                </c:pt>
                <c:pt idx="1">
                  <c:v>3.9</c:v>
                </c:pt>
                <c:pt idx="2">
                  <c:v>4.2</c:v>
                </c:pt>
                <c:pt idx="3">
                  <c:v>8.4</c:v>
                </c:pt>
                <c:pt idx="4">
                  <c:v>2.7</c:v>
                </c:pt>
                <c:pt idx="5">
                  <c:v>3.1</c:v>
                </c:pt>
                <c:pt idx="6">
                  <c:v>3.7</c:v>
                </c:pt>
                <c:pt idx="7">
                  <c:v>2.1</c:v>
                </c:pt>
                <c:pt idx="8">
                  <c:v>4.5999999999999996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E3-41BA-AD5A-C5091D0F2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ayout>
        <c:manualLayout>
          <c:xMode val="edge"/>
          <c:yMode val="edge"/>
          <c:x val="7.4409550175327938E-2"/>
          <c:y val="2.0413793042078063E-2"/>
          <c:w val="0.89999993023161706"/>
          <c:h val="4.82092631248291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02206355341543E-2"/>
          <c:y val="9.7712755024711481E-2"/>
          <c:w val="0.90583875898791189"/>
          <c:h val="0.86736646156600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glasses per day +</c:v>
                </c:pt>
              </c:strCache>
            </c:strRef>
          </c:tx>
          <c:spPr>
            <a:solidFill>
              <a:srgbClr val="4B600E"/>
            </a:solidFill>
            <a:ln w="6350">
              <a:solidFill>
                <a:srgbClr val="FFFFFF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4C-4FF2-89F4-9FD6BF14FF3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4C-4FF2-89F4-9FD6BF14FF3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4C-4FF2-89F4-9FD6BF14FF3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4C-4FF2-89F4-9FD6BF14FF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2.4</c:v>
                </c:pt>
                <c:pt idx="1">
                  <c:v>1.5</c:v>
                </c:pt>
                <c:pt idx="2">
                  <c:v>1.5</c:v>
                </c:pt>
                <c:pt idx="3">
                  <c:v>1.2</c:v>
                </c:pt>
                <c:pt idx="4">
                  <c:v>0.2</c:v>
                </c:pt>
                <c:pt idx="5">
                  <c:v>1.4</c:v>
                </c:pt>
                <c:pt idx="6">
                  <c:v>1</c:v>
                </c:pt>
                <c:pt idx="7">
                  <c:v>0.2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E-4654-B9E0-CCE54CC6C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glasses per day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4C-4FF2-89F4-9FD6BF14FF3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4C-4FF2-89F4-9FD6BF14FF3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4C-4FF2-89F4-9FD6BF14FF3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4C-4FF2-89F4-9FD6BF14F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2.7</c:v>
                </c:pt>
                <c:pt idx="1">
                  <c:v>2.2999999999999998</c:v>
                </c:pt>
                <c:pt idx="2">
                  <c:v>1.9</c:v>
                </c:pt>
                <c:pt idx="3">
                  <c:v>1.5</c:v>
                </c:pt>
                <c:pt idx="4">
                  <c:v>1.4</c:v>
                </c:pt>
                <c:pt idx="5">
                  <c:v>1.7</c:v>
                </c:pt>
                <c:pt idx="6">
                  <c:v>1.8</c:v>
                </c:pt>
                <c:pt idx="7">
                  <c:v>0.3</c:v>
                </c:pt>
                <c:pt idx="8">
                  <c:v>0.3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E-4654-B9E0-CCE54CC6C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glasses per day</c:v>
                </c:pt>
              </c:strCache>
            </c:strRef>
          </c:tx>
          <c:spPr>
            <a:solidFill>
              <a:srgbClr val="ECF7CD"/>
            </a:solidFill>
            <a:ln w="6350">
              <a:solidFill>
                <a:srgbClr val="FFFFFF"/>
              </a:solidFill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4C-4FF2-89F4-9FD6BF14FF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10.8</c:v>
                </c:pt>
                <c:pt idx="1">
                  <c:v>3.8</c:v>
                </c:pt>
                <c:pt idx="2">
                  <c:v>4.0999999999999996</c:v>
                </c:pt>
                <c:pt idx="3">
                  <c:v>3.8</c:v>
                </c:pt>
                <c:pt idx="4">
                  <c:v>4.9000000000000004</c:v>
                </c:pt>
                <c:pt idx="5">
                  <c:v>2.2000000000000002</c:v>
                </c:pt>
                <c:pt idx="6">
                  <c:v>3.3</c:v>
                </c:pt>
                <c:pt idx="7">
                  <c:v>0.9</c:v>
                </c:pt>
                <c:pt idx="8">
                  <c:v>0.9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E-4654-B9E0-CCE54CC6C5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glasses per day</c:v>
                </c:pt>
              </c:strCache>
            </c:strRef>
          </c:tx>
          <c:spPr>
            <a:solidFill>
              <a:srgbClr val="FEDB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11</c:v>
                </c:pt>
                <c:pt idx="1">
                  <c:v>11.7</c:v>
                </c:pt>
                <c:pt idx="2">
                  <c:v>10</c:v>
                </c:pt>
                <c:pt idx="3">
                  <c:v>8.6</c:v>
                </c:pt>
                <c:pt idx="4">
                  <c:v>7.6</c:v>
                </c:pt>
                <c:pt idx="5">
                  <c:v>7.4</c:v>
                </c:pt>
                <c:pt idx="6">
                  <c:v>6</c:v>
                </c:pt>
                <c:pt idx="7">
                  <c:v>4.0999999999999996</c:v>
                </c:pt>
                <c:pt idx="8">
                  <c:v>2.6</c:v>
                </c:pt>
                <c:pt idx="9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B4-44B1-9EAB-B1D21B91EE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glass per day</c:v>
                </c:pt>
              </c:strCache>
            </c:strRef>
          </c:tx>
          <c:spPr>
            <a:solidFill>
              <a:srgbClr val="FCCCE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17.5</c:v>
                </c:pt>
                <c:pt idx="1">
                  <c:v>27.8</c:v>
                </c:pt>
                <c:pt idx="2">
                  <c:v>25.4</c:v>
                </c:pt>
                <c:pt idx="3">
                  <c:v>20.3</c:v>
                </c:pt>
                <c:pt idx="4">
                  <c:v>13.9</c:v>
                </c:pt>
                <c:pt idx="5">
                  <c:v>20.2</c:v>
                </c:pt>
                <c:pt idx="6">
                  <c:v>16.7</c:v>
                </c:pt>
                <c:pt idx="7">
                  <c:v>15.3</c:v>
                </c:pt>
                <c:pt idx="8">
                  <c:v>8.6999999999999993</c:v>
                </c:pt>
                <c:pt idx="9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9B4-44B1-9EAB-B1D21B91EEE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glasses per week</c:v>
                </c:pt>
              </c:strCache>
            </c:strRef>
          </c:tx>
          <c:spPr>
            <a:solidFill>
              <a:srgbClr val="F99A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Sheet1!$G$2:$G$11</c:f>
              <c:numCache>
                <c:formatCode>0.0</c:formatCode>
                <c:ptCount val="10"/>
                <c:pt idx="0">
                  <c:v>19.8</c:v>
                </c:pt>
                <c:pt idx="1">
                  <c:v>19.3</c:v>
                </c:pt>
                <c:pt idx="2">
                  <c:v>23.2</c:v>
                </c:pt>
                <c:pt idx="3">
                  <c:v>32.5</c:v>
                </c:pt>
                <c:pt idx="4">
                  <c:v>26.2</c:v>
                </c:pt>
                <c:pt idx="5">
                  <c:v>29.4</c:v>
                </c:pt>
                <c:pt idx="6">
                  <c:v>27.5</c:v>
                </c:pt>
                <c:pt idx="7">
                  <c:v>32.4</c:v>
                </c:pt>
                <c:pt idx="8">
                  <c:v>28.6</c:v>
                </c:pt>
                <c:pt idx="9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9B4-44B1-9EAB-B1D21B91EEE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glass per week/never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Germany</c:v>
                </c:pt>
                <c:pt idx="4">
                  <c:v>Finland</c:v>
                </c:pt>
                <c:pt idx="5">
                  <c:v>Italy</c:v>
                </c:pt>
                <c:pt idx="6">
                  <c:v>Holland</c:v>
                </c:pt>
                <c:pt idx="7">
                  <c:v>Norway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Sheet1!$H$2:$H$11</c:f>
              <c:numCache>
                <c:formatCode>0.0</c:formatCode>
                <c:ptCount val="10"/>
                <c:pt idx="0">
                  <c:v>35.799999999999997</c:v>
                </c:pt>
                <c:pt idx="1">
                  <c:v>33.4</c:v>
                </c:pt>
                <c:pt idx="2">
                  <c:v>33.799999999999997</c:v>
                </c:pt>
                <c:pt idx="3">
                  <c:v>32.1</c:v>
                </c:pt>
                <c:pt idx="4">
                  <c:v>45.9</c:v>
                </c:pt>
                <c:pt idx="5">
                  <c:v>37.799999999999997</c:v>
                </c:pt>
                <c:pt idx="6">
                  <c:v>43.7</c:v>
                </c:pt>
                <c:pt idx="7">
                  <c:v>46.8</c:v>
                </c:pt>
                <c:pt idx="8">
                  <c:v>58.8</c:v>
                </c:pt>
                <c:pt idx="9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9B4-44B1-9EAB-B1D21B91E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ayout>
        <c:manualLayout>
          <c:xMode val="edge"/>
          <c:yMode val="edge"/>
          <c:x val="7.4409550175327938E-2"/>
          <c:y val="2.8217045408037288E-2"/>
          <c:w val="0.89999993023161706"/>
          <c:h val="4.8731009898532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02206355341543E-2"/>
          <c:y val="0.18053418322709661"/>
          <c:w val="0.90583875898791189"/>
          <c:h val="0.784545181852268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glasses per day +</c:v>
                </c:pt>
              </c:strCache>
            </c:strRef>
          </c:tx>
          <c:spPr>
            <a:solidFill>
              <a:srgbClr val="4B600E"/>
            </a:solidFill>
            <a:ln w="6350">
              <a:solidFill>
                <a:srgbClr val="FFFFFF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79-4AC5-8A80-1F58F226F2E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79-4AC5-8A80-1F58F226F2E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79-4AC5-8A80-1F58F226F2E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79-4AC5-8A80-1F58F226F2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E-4654-B9E0-CCE54CC6C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glasses per day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1.1000000000000001</c:v>
                </c:pt>
                <c:pt idx="1">
                  <c:v>1.2</c:v>
                </c:pt>
                <c:pt idx="2">
                  <c:v>0.6</c:v>
                </c:pt>
                <c:pt idx="3">
                  <c:v>0.9</c:v>
                </c:pt>
                <c:pt idx="4">
                  <c:v>1.3</c:v>
                </c:pt>
                <c:pt idx="5">
                  <c:v>0.5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E-4654-B9E0-CCE54CC6C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glasses per day</c:v>
                </c:pt>
              </c:strCache>
            </c:strRef>
          </c:tx>
          <c:spPr>
            <a:solidFill>
              <a:srgbClr val="ECF7CD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3.3</c:v>
                </c:pt>
                <c:pt idx="1">
                  <c:v>9.4</c:v>
                </c:pt>
                <c:pt idx="2">
                  <c:v>1.9</c:v>
                </c:pt>
                <c:pt idx="3">
                  <c:v>3.6</c:v>
                </c:pt>
                <c:pt idx="4">
                  <c:v>1.4</c:v>
                </c:pt>
                <c:pt idx="5">
                  <c:v>2.9</c:v>
                </c:pt>
                <c:pt idx="6">
                  <c:v>1.8</c:v>
                </c:pt>
                <c:pt idx="7">
                  <c:v>0.2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E-4654-B9E0-CCE54CC6C5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glasses per day</c:v>
                </c:pt>
              </c:strCache>
            </c:strRef>
          </c:tx>
          <c:spPr>
            <a:solidFill>
              <a:srgbClr val="FEDB00"/>
            </a:solidFill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79-4AC5-8A80-1F58F226F2E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79-4AC5-8A80-1F58F226F2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4.5</c:v>
                </c:pt>
                <c:pt idx="1">
                  <c:v>4.3</c:v>
                </c:pt>
                <c:pt idx="2">
                  <c:v>4</c:v>
                </c:pt>
                <c:pt idx="3">
                  <c:v>5.0999999999999996</c:v>
                </c:pt>
                <c:pt idx="4">
                  <c:v>3.7</c:v>
                </c:pt>
                <c:pt idx="5">
                  <c:v>3.4</c:v>
                </c:pt>
                <c:pt idx="6">
                  <c:v>3.8</c:v>
                </c:pt>
                <c:pt idx="7">
                  <c:v>0.6</c:v>
                </c:pt>
                <c:pt idx="8">
                  <c:v>0.5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C7A-4103-945F-E41F9537EE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glass per day</c:v>
                </c:pt>
              </c:strCache>
            </c:strRef>
          </c:tx>
          <c:spPr>
            <a:solidFill>
              <a:srgbClr val="FCCCE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11.1</c:v>
                </c:pt>
                <c:pt idx="1">
                  <c:v>4.5999999999999996</c:v>
                </c:pt>
                <c:pt idx="2">
                  <c:v>10.3</c:v>
                </c:pt>
                <c:pt idx="3">
                  <c:v>7</c:v>
                </c:pt>
                <c:pt idx="4">
                  <c:v>9.6</c:v>
                </c:pt>
                <c:pt idx="5">
                  <c:v>6.4</c:v>
                </c:pt>
                <c:pt idx="6">
                  <c:v>3.9</c:v>
                </c:pt>
                <c:pt idx="7">
                  <c:v>0.8</c:v>
                </c:pt>
                <c:pt idx="8">
                  <c:v>1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C7A-4103-945F-E41F9537EE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glasses per week</c:v>
                </c:pt>
              </c:strCache>
            </c:strRef>
          </c:tx>
          <c:spPr>
            <a:solidFill>
              <a:srgbClr val="F99A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Sheet1!$G$2:$G$11</c:f>
              <c:numCache>
                <c:formatCode>0.0</c:formatCode>
                <c:ptCount val="10"/>
                <c:pt idx="0">
                  <c:v>14.2</c:v>
                </c:pt>
                <c:pt idx="1">
                  <c:v>8.6999999999999993</c:v>
                </c:pt>
                <c:pt idx="2">
                  <c:v>17.7</c:v>
                </c:pt>
                <c:pt idx="3">
                  <c:v>6.7</c:v>
                </c:pt>
                <c:pt idx="4">
                  <c:v>16.899999999999999</c:v>
                </c:pt>
                <c:pt idx="5">
                  <c:v>14.9</c:v>
                </c:pt>
                <c:pt idx="6">
                  <c:v>8.5</c:v>
                </c:pt>
                <c:pt idx="7">
                  <c:v>5.8</c:v>
                </c:pt>
                <c:pt idx="8">
                  <c:v>8.6999999999999993</c:v>
                </c:pt>
                <c:pt idx="9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C7A-4103-945F-E41F9537EE9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glass per week/never</c:v>
                </c:pt>
              </c:strCache>
            </c:strRef>
          </c:tx>
          <c:spPr>
            <a:solidFill>
              <a:srgbClr val="E1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Italy</c:v>
                </c:pt>
                <c:pt idx="5">
                  <c:v>Holland</c:v>
                </c:pt>
                <c:pt idx="6">
                  <c:v>Finland</c:v>
                </c:pt>
                <c:pt idx="7">
                  <c:v>Norway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Sheet1!$H$2:$H$11</c:f>
              <c:numCache>
                <c:formatCode>0.0</c:formatCode>
                <c:ptCount val="10"/>
                <c:pt idx="0">
                  <c:v>64.8</c:v>
                </c:pt>
                <c:pt idx="1">
                  <c:v>71.3</c:v>
                </c:pt>
                <c:pt idx="2">
                  <c:v>65.099999999999994</c:v>
                </c:pt>
                <c:pt idx="3">
                  <c:v>76.099999999999994</c:v>
                </c:pt>
                <c:pt idx="4">
                  <c:v>66.5</c:v>
                </c:pt>
                <c:pt idx="5">
                  <c:v>71.2</c:v>
                </c:pt>
                <c:pt idx="6">
                  <c:v>82</c:v>
                </c:pt>
                <c:pt idx="7">
                  <c:v>92.2</c:v>
                </c:pt>
                <c:pt idx="8">
                  <c:v>89.7</c:v>
                </c:pt>
                <c:pt idx="9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C7A-4103-945F-E41F9537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ayout>
        <c:manualLayout>
          <c:xMode val="edge"/>
          <c:yMode val="edge"/>
          <c:x val="7.4409550175327951E-2"/>
          <c:y val="9.1047130100501181E-2"/>
          <c:w val="0.89999993023161706"/>
          <c:h val="5.41689788776402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02206355341543E-2"/>
          <c:y val="9.758177876902184E-2"/>
          <c:w val="0.90583875898791189"/>
          <c:h val="0.867497642469032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portions per day +</c:v>
                </c:pt>
              </c:strCache>
            </c:strRef>
          </c:tx>
          <c:spPr>
            <a:solidFill>
              <a:srgbClr val="4B600E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A5-43D6-9F24-9744D92404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0A5-43D6-9F24-9744D92404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D2-4A92-834C-09415CA73C5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A5-43D6-9F24-9744D92404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43.2</c:v>
                </c:pt>
                <c:pt idx="1">
                  <c:v>40</c:v>
                </c:pt>
                <c:pt idx="2">
                  <c:v>33.700000000000003</c:v>
                </c:pt>
                <c:pt idx="3">
                  <c:v>28.5</c:v>
                </c:pt>
                <c:pt idx="4">
                  <c:v>24.9</c:v>
                </c:pt>
                <c:pt idx="5">
                  <c:v>21.7</c:v>
                </c:pt>
                <c:pt idx="6">
                  <c:v>20.3</c:v>
                </c:pt>
                <c:pt idx="7">
                  <c:v>16.600000000000001</c:v>
                </c:pt>
                <c:pt idx="8">
                  <c:v>12.9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E-4654-B9E0-CCE54CC6C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portions per day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10.199999999999999</c:v>
                </c:pt>
                <c:pt idx="1">
                  <c:v>12.6</c:v>
                </c:pt>
                <c:pt idx="2">
                  <c:v>15.9</c:v>
                </c:pt>
                <c:pt idx="3">
                  <c:v>14.5</c:v>
                </c:pt>
                <c:pt idx="4">
                  <c:v>15.6</c:v>
                </c:pt>
                <c:pt idx="5">
                  <c:v>11.5</c:v>
                </c:pt>
                <c:pt idx="6">
                  <c:v>10.199999999999999</c:v>
                </c:pt>
                <c:pt idx="7">
                  <c:v>11.9</c:v>
                </c:pt>
                <c:pt idx="8">
                  <c:v>10.8</c:v>
                </c:pt>
                <c:pt idx="9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E-4654-B9E0-CCE54CC6C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portions per day</c:v>
                </c:pt>
              </c:strCache>
            </c:strRef>
          </c:tx>
          <c:spPr>
            <a:solidFill>
              <a:srgbClr val="ECF7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11.2</c:v>
                </c:pt>
                <c:pt idx="1">
                  <c:v>14.3</c:v>
                </c:pt>
                <c:pt idx="2">
                  <c:v>15.9</c:v>
                </c:pt>
                <c:pt idx="3">
                  <c:v>14.9</c:v>
                </c:pt>
                <c:pt idx="4">
                  <c:v>16.5</c:v>
                </c:pt>
                <c:pt idx="5">
                  <c:v>15.4</c:v>
                </c:pt>
                <c:pt idx="6">
                  <c:v>18.100000000000001</c:v>
                </c:pt>
                <c:pt idx="7">
                  <c:v>21.3</c:v>
                </c:pt>
                <c:pt idx="8">
                  <c:v>12.6</c:v>
                </c:pt>
                <c:pt idx="9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E-4654-B9E0-CCE54CC6C5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portions per day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18.100000000000001</c:v>
                </c:pt>
                <c:pt idx="1">
                  <c:v>18.399999999999999</c:v>
                </c:pt>
                <c:pt idx="2">
                  <c:v>20.3</c:v>
                </c:pt>
                <c:pt idx="3">
                  <c:v>22.7</c:v>
                </c:pt>
                <c:pt idx="4">
                  <c:v>25.8</c:v>
                </c:pt>
                <c:pt idx="5">
                  <c:v>28.3</c:v>
                </c:pt>
                <c:pt idx="6">
                  <c:v>29.7</c:v>
                </c:pt>
                <c:pt idx="7">
                  <c:v>27</c:v>
                </c:pt>
                <c:pt idx="8">
                  <c:v>25.7</c:v>
                </c:pt>
                <c:pt idx="9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A32-4BD0-80BF-1012C87E2D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portion per day</c:v>
                </c:pt>
              </c:strCache>
            </c:strRef>
          </c:tx>
          <c:spPr>
            <a:solidFill>
              <a:srgbClr val="FCCC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11.2</c:v>
                </c:pt>
                <c:pt idx="1">
                  <c:v>11.1</c:v>
                </c:pt>
                <c:pt idx="2">
                  <c:v>12</c:v>
                </c:pt>
                <c:pt idx="3">
                  <c:v>14.3</c:v>
                </c:pt>
                <c:pt idx="4">
                  <c:v>13.9</c:v>
                </c:pt>
                <c:pt idx="5">
                  <c:v>19.899999999999999</c:v>
                </c:pt>
                <c:pt idx="6">
                  <c:v>17.2</c:v>
                </c:pt>
                <c:pt idx="7">
                  <c:v>18.2</c:v>
                </c:pt>
                <c:pt idx="8">
                  <c:v>28.6</c:v>
                </c:pt>
                <c:pt idx="9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A32-4BD0-80BF-1012C87E2D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1-6 portions per week</c:v>
                </c:pt>
              </c:strCache>
            </c:strRef>
          </c:tx>
          <c:spPr>
            <a:solidFill>
              <a:srgbClr val="F99A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Sheet1!$G$2:$G$11</c:f>
              <c:numCache>
                <c:formatCode>0.0</c:formatCode>
                <c:ptCount val="10"/>
                <c:pt idx="0">
                  <c:v>3.4</c:v>
                </c:pt>
                <c:pt idx="1">
                  <c:v>1.7</c:v>
                </c:pt>
                <c:pt idx="2">
                  <c:v>1.8</c:v>
                </c:pt>
                <c:pt idx="3">
                  <c:v>3.1</c:v>
                </c:pt>
                <c:pt idx="4">
                  <c:v>2.8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4</c:v>
                </c:pt>
                <c:pt idx="8">
                  <c:v>5.2</c:v>
                </c:pt>
                <c:pt idx="9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A32-4BD0-80BF-1012C87E2DE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one portion per week/never</c:v>
                </c:pt>
              </c:strCache>
            </c:strRef>
          </c:tx>
          <c:spPr>
            <a:solidFill>
              <a:srgbClr val="E1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Sheet1!$H$2:$H$11</c:f>
              <c:numCache>
                <c:formatCode>0.0</c:formatCode>
                <c:ptCount val="10"/>
                <c:pt idx="0">
                  <c:v>2.6</c:v>
                </c:pt>
                <c:pt idx="1">
                  <c:v>1.9</c:v>
                </c:pt>
                <c:pt idx="2">
                  <c:v>0.5</c:v>
                </c:pt>
                <c:pt idx="3">
                  <c:v>2</c:v>
                </c:pt>
                <c:pt idx="4">
                  <c:v>0.6</c:v>
                </c:pt>
                <c:pt idx="5">
                  <c:v>0.8</c:v>
                </c:pt>
                <c:pt idx="6">
                  <c:v>2.2999999999999998</c:v>
                </c:pt>
                <c:pt idx="7">
                  <c:v>1</c:v>
                </c:pt>
                <c:pt idx="8">
                  <c:v>4.2</c:v>
                </c:pt>
                <c:pt idx="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A32-4BD0-80BF-1012C87E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243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ayout>
        <c:manualLayout>
          <c:xMode val="edge"/>
          <c:yMode val="edge"/>
          <c:x val="7.5517284238667076E-2"/>
          <c:y val="1.1551017242294308E-2"/>
          <c:w val="0.89999995638872476"/>
          <c:h val="6.4817581562988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3583494876764E-3"/>
          <c:y val="0.11111619594559227"/>
          <c:w val="0.92276064421334059"/>
          <c:h val="0.81740707411573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23-4270-A8CF-72C4916325A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0F-45C7-A3EE-F2A7FEF0809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82-4220-91F6-673D45CC2F7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82-4220-91F6-673D45CC2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0.432</c:v>
                </c:pt>
                <c:pt idx="1">
                  <c:v>0.4</c:v>
                </c:pt>
                <c:pt idx="2">
                  <c:v>0.33700000000000002</c:v>
                </c:pt>
                <c:pt idx="3">
                  <c:v>0.28499999999999998</c:v>
                </c:pt>
                <c:pt idx="4">
                  <c:v>0.249</c:v>
                </c:pt>
                <c:pt idx="5">
                  <c:v>0.217</c:v>
                </c:pt>
                <c:pt idx="6">
                  <c:v>0.20300000000000001</c:v>
                </c:pt>
                <c:pt idx="7">
                  <c:v>0.16600000000000001</c:v>
                </c:pt>
                <c:pt idx="8">
                  <c:v>0.129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8D-4B64-8003-0CBBED63FA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4034000"/>
        <c:axId val="484034392"/>
      </c:barChart>
      <c:catAx>
        <c:axId val="484034000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4034392"/>
        <c:crosses val="autoZero"/>
        <c:auto val="1"/>
        <c:lblAlgn val="ctr"/>
        <c:lblOffset val="100"/>
        <c:noMultiLvlLbl val="0"/>
      </c:catAx>
      <c:valAx>
        <c:axId val="484034392"/>
        <c:scaling>
          <c:orientation val="minMax"/>
          <c:max val="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48403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31758530183727"/>
          <c:w val="0.92276064421334059"/>
          <c:h val="0.81740707411573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8D-4B64-8003-0CBBED63FA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8D-4B64-8003-0CBBED63FA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8D-4B64-8003-0CBBED63FA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8D-4B64-8003-0CBBED63FA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6C9-4DA5-9CF5-AF31FBEAF2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6C9-4DA5-9CF5-AF31FBEAF28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6C9-4DA5-9CF5-AF31FBEAF28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6C9-4DA5-9CF5-AF31FBEAF28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6C9-4DA5-9CF5-AF31FBEAF28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6C9-4DA5-9CF5-AF31FBEAF2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4.3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3.5</c:v>
                </c:pt>
                <c:pt idx="4">
                  <c:v>3.4</c:v>
                </c:pt>
                <c:pt idx="5">
                  <c:v>3.2</c:v>
                </c:pt>
                <c:pt idx="6">
                  <c:v>3.1</c:v>
                </c:pt>
                <c:pt idx="7">
                  <c:v>2.9</c:v>
                </c:pt>
                <c:pt idx="8">
                  <c:v>2.6</c:v>
                </c:pt>
                <c:pt idx="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8D-4B64-8003-0CBBED63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034000"/>
        <c:axId val="484034392"/>
      </c:barChart>
      <c:catAx>
        <c:axId val="48403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4034392"/>
        <c:crosses val="autoZero"/>
        <c:auto val="1"/>
        <c:lblAlgn val="ctr"/>
        <c:lblOffset val="100"/>
        <c:noMultiLvlLbl val="0"/>
      </c:catAx>
      <c:valAx>
        <c:axId val="484034392"/>
        <c:scaling>
          <c:orientation val="minMax"/>
          <c:max val="5"/>
        </c:scaling>
        <c:delete val="1"/>
        <c:axPos val="l"/>
        <c:numFmt formatCode="0.0" sourceLinked="1"/>
        <c:majorTickMark val="none"/>
        <c:minorTickMark val="none"/>
        <c:tickLblPos val="nextTo"/>
        <c:crossAx val="484034000"/>
        <c:crossesAt val="5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904473130102686E-2"/>
          <c:y val="0.12299287589051369"/>
          <c:w val="0.97009552686989731"/>
          <c:h val="0.80716492380228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28277"/>
            </a:solidFill>
            <a:ln w="635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82-4B3C-A7FB-F060E0E240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82-4B3C-A7FB-F060E0E240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82-4B3C-A7FB-F060E0E240F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82-4B3C-A7FB-F060E0E240F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82-4B3C-A7FB-F060E0E240F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82-4B3C-A7FB-F060E0E240F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82-4B3C-A7FB-F060E0E240F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82-4B3C-A7FB-F060E0E240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82-4B3C-A7FB-F060E0E240F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82-4B3C-A7FB-F060E0E240F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82-4B3C-A7FB-F060E0E240F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Sheet1!$A$20:$A$29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Sheet1!$B$20:$B$29</c:f>
              <c:numCache>
                <c:formatCode>0.0\ %</c:formatCode>
                <c:ptCount val="10"/>
                <c:pt idx="0">
                  <c:v>0.39700000000000002</c:v>
                </c:pt>
                <c:pt idx="1">
                  <c:v>0.34799999999999998</c:v>
                </c:pt>
                <c:pt idx="2">
                  <c:v>0.29299999999999998</c:v>
                </c:pt>
                <c:pt idx="3">
                  <c:v>0.22900000000000001</c:v>
                </c:pt>
                <c:pt idx="5">
                  <c:v>0.23899999999999999</c:v>
                </c:pt>
                <c:pt idx="8">
                  <c:v>0.182</c:v>
                </c:pt>
                <c:pt idx="9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982-4B3C-A7FB-F060E0E240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EAE9F"/>
            </a:solidFill>
            <a:ln w="6350"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Sheet1!$A$20:$A$29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Sheet1!$C$20:$C$29</c:f>
              <c:numCache>
                <c:formatCode>0.0\ %</c:formatCode>
                <c:ptCount val="10"/>
                <c:pt idx="0">
                  <c:v>0.433</c:v>
                </c:pt>
                <c:pt idx="1">
                  <c:v>0.35299999999999998</c:v>
                </c:pt>
                <c:pt idx="2">
                  <c:v>0.307</c:v>
                </c:pt>
                <c:pt idx="3">
                  <c:v>0.26300000000000001</c:v>
                </c:pt>
                <c:pt idx="5">
                  <c:v>0.24</c:v>
                </c:pt>
                <c:pt idx="8">
                  <c:v>0.19</c:v>
                </c:pt>
                <c:pt idx="9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82-4B3C-A7FB-F060E0E240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ECEC5"/>
            </a:solidFill>
            <a:ln w="6350"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Sheet1!$A$20:$A$29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Sheet1!$D$20:$D$29</c:f>
              <c:numCache>
                <c:formatCode>0.0\ %</c:formatCode>
                <c:ptCount val="10"/>
                <c:pt idx="0">
                  <c:v>0.40300000000000002</c:v>
                </c:pt>
                <c:pt idx="1">
                  <c:v>0.38900000000000001</c:v>
                </c:pt>
                <c:pt idx="2">
                  <c:v>0.34200000000000003</c:v>
                </c:pt>
                <c:pt idx="3">
                  <c:v>0.26800000000000002</c:v>
                </c:pt>
                <c:pt idx="5">
                  <c:v>0.249</c:v>
                </c:pt>
                <c:pt idx="8">
                  <c:v>0.16300000000000001</c:v>
                </c:pt>
                <c:pt idx="9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982-4B3C-A7FB-F060E0E240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3333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Sheet1!$A$20:$A$29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Sheet1!$E$20:$E$29</c:f>
              <c:numCache>
                <c:formatCode>0.0\ %</c:formatCode>
                <c:ptCount val="10"/>
                <c:pt idx="0">
                  <c:v>0.45700000000000002</c:v>
                </c:pt>
                <c:pt idx="1">
                  <c:v>0.36799999999999999</c:v>
                </c:pt>
                <c:pt idx="2">
                  <c:v>0.30599999999999999</c:v>
                </c:pt>
                <c:pt idx="3">
                  <c:v>0.28699999999999998</c:v>
                </c:pt>
                <c:pt idx="4">
                  <c:v>0.33200000000000002</c:v>
                </c:pt>
                <c:pt idx="5">
                  <c:v>0.20100000000000001</c:v>
                </c:pt>
                <c:pt idx="6">
                  <c:v>0.19500000000000001</c:v>
                </c:pt>
                <c:pt idx="7">
                  <c:v>0.18099999999999999</c:v>
                </c:pt>
                <c:pt idx="8">
                  <c:v>0.129</c:v>
                </c:pt>
                <c:pt idx="9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882-4CF1-A476-0681E6612C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EE900"/>
            </a:solidFill>
          </c:spPr>
          <c:invertIfNegative val="0"/>
          <c:dLbls>
            <c:dLbl>
              <c:idx val="0"/>
              <c:layout>
                <c:manualLayout>
                  <c:x val="1.9640639869021162E-2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54-45E2-8B69-53A3A4C2E88A}"/>
                </c:ext>
              </c:extLst>
            </c:dLbl>
            <c:dLbl>
              <c:idx val="2"/>
              <c:layout>
                <c:manualLayout>
                  <c:x val="1.2002613253290629E-2"/>
                  <c:y val="-2.2222222222222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54-45E2-8B69-53A3A4C2E88A}"/>
                </c:ext>
              </c:extLst>
            </c:dLbl>
            <c:dLbl>
              <c:idx val="3"/>
              <c:layout>
                <c:manualLayout>
                  <c:x val="1.2183303867819531E-2"/>
                  <c:y val="-3.809523809523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1F-460E-9BA3-8E57F2EA634C}"/>
                </c:ext>
              </c:extLst>
            </c:dLbl>
            <c:dLbl>
              <c:idx val="4"/>
              <c:layout>
                <c:manualLayout>
                  <c:x val="1.2183303867819531E-2"/>
                  <c:y val="-3.17460317460323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54-45E2-8B69-53A3A4C2E88A}"/>
                </c:ext>
              </c:extLst>
            </c:dLbl>
            <c:dLbl>
              <c:idx val="6"/>
              <c:layout>
                <c:manualLayout>
                  <c:x val="1.5276053231460822E-2"/>
                  <c:y val="-1.164007717304685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54-45E2-8B69-53A3A4C2E88A}"/>
                </c:ext>
              </c:extLst>
            </c:dLbl>
            <c:dLbl>
              <c:idx val="7"/>
              <c:layout>
                <c:manualLayout>
                  <c:x val="6.5468799563402269E-3"/>
                  <c:y val="-8.8888888888888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54-45E2-8B69-53A3A4C2E88A}"/>
                </c:ext>
              </c:extLst>
            </c:dLbl>
            <c:dLbl>
              <c:idx val="8"/>
              <c:layout>
                <c:manualLayout>
                  <c:x val="1.747475670866178E-2"/>
                  <c:y val="-7.301587301587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1F-460E-9BA3-8E57F2EA634C}"/>
                </c:ext>
              </c:extLst>
            </c:dLbl>
            <c:dLbl>
              <c:idx val="9"/>
              <c:layout>
                <c:manualLayout>
                  <c:x val="0"/>
                  <c:y val="-0.117460317460317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54-45E2-8B69-53A3A4C2E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Sheet1!$A$20:$A$29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Denmark</c:v>
                </c:pt>
                <c:pt idx="9">
                  <c:v>Sweden</c:v>
                </c:pt>
              </c:strCache>
            </c:strRef>
          </c:cat>
          <c:val>
            <c:numRef>
              <c:f>Sheet1!$F$20:$F$29</c:f>
              <c:numCache>
                <c:formatCode>0.0\ %</c:formatCode>
                <c:ptCount val="10"/>
                <c:pt idx="0">
                  <c:v>0.432</c:v>
                </c:pt>
                <c:pt idx="1">
                  <c:v>0.4</c:v>
                </c:pt>
                <c:pt idx="2">
                  <c:v>0.33700000000000002</c:v>
                </c:pt>
                <c:pt idx="3">
                  <c:v>0.28499999999999998</c:v>
                </c:pt>
                <c:pt idx="4">
                  <c:v>0.249</c:v>
                </c:pt>
                <c:pt idx="5">
                  <c:v>0.217</c:v>
                </c:pt>
                <c:pt idx="6">
                  <c:v>0.20300000000000001</c:v>
                </c:pt>
                <c:pt idx="7">
                  <c:v>0.16600000000000001</c:v>
                </c:pt>
                <c:pt idx="8">
                  <c:v>0.129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18-446F-952F-F571E4954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351810248"/>
        <c:axId val="351810640"/>
      </c:barChart>
      <c:catAx>
        <c:axId val="35181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b-NO"/>
          </a:p>
        </c:txPr>
        <c:crossAx val="351810640"/>
        <c:crosses val="autoZero"/>
        <c:auto val="1"/>
        <c:lblAlgn val="ctr"/>
        <c:lblOffset val="100"/>
        <c:noMultiLvlLbl val="0"/>
      </c:catAx>
      <c:valAx>
        <c:axId val="351810640"/>
        <c:scaling>
          <c:orientation val="minMax"/>
        </c:scaling>
        <c:delete val="1"/>
        <c:axPos val="l"/>
        <c:numFmt formatCode="0.0\ %" sourceLinked="1"/>
        <c:majorTickMark val="out"/>
        <c:minorTickMark val="none"/>
        <c:tickLblPos val="nextTo"/>
        <c:crossAx val="35181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6453352161494"/>
          <c:y val="4.0474240305348762E-2"/>
          <c:w val="0.21463091827750236"/>
          <c:h val="5.4168978877640293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259034656746534E-2"/>
          <c:y val="0.12616742550188501"/>
          <c:w val="0.95325483460009464"/>
          <c:h val="0.80716492380228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28277"/>
            </a:solidFill>
            <a:ln w="635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82-4B3C-A7FB-F060E0E240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82-4B3C-A7FB-F060E0E240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82-4B3C-A7FB-F060E0E240F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82-4B3C-A7FB-F060E0E240F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82-4B3C-A7FB-F060E0E240F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82-4B3C-A7FB-F060E0E240F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82-4B3C-A7FB-F060E0E240F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82-4B3C-A7FB-F060E0E240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82-4B3C-A7FB-F060E0E240F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82-4B3C-A7FB-F060E0E240F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82-4B3C-A7FB-F060E0E240F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82-4B3C-A7FB-F060E0E240F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82-4B3C-A7FB-F060E0E240F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4</c:v>
                </c:pt>
                <c:pt idx="1">
                  <c:v>3.8</c:v>
                </c:pt>
                <c:pt idx="2">
                  <c:v>3.7</c:v>
                </c:pt>
                <c:pt idx="3">
                  <c:v>3.2</c:v>
                </c:pt>
                <c:pt idx="5">
                  <c:v>3.2</c:v>
                </c:pt>
                <c:pt idx="8">
                  <c:v>3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982-4B3C-A7FB-F060E0E240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EAE9F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4.3</c:v>
                </c:pt>
                <c:pt idx="1">
                  <c:v>3.9</c:v>
                </c:pt>
                <c:pt idx="2">
                  <c:v>3.8</c:v>
                </c:pt>
                <c:pt idx="3">
                  <c:v>3.3</c:v>
                </c:pt>
                <c:pt idx="5">
                  <c:v>3.4</c:v>
                </c:pt>
                <c:pt idx="8">
                  <c:v>2.9</c:v>
                </c:pt>
                <c:pt idx="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82-4B3C-A7FB-F060E0E240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ECEC5"/>
            </a:solidFill>
            <a:ln w="6350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4</c:v>
                </c:pt>
                <c:pt idx="1">
                  <c:v>4.0999999999999996</c:v>
                </c:pt>
                <c:pt idx="2">
                  <c:v>3.8</c:v>
                </c:pt>
                <c:pt idx="3">
                  <c:v>3.5</c:v>
                </c:pt>
                <c:pt idx="5">
                  <c:v>3.4</c:v>
                </c:pt>
                <c:pt idx="8">
                  <c:v>2.9</c:v>
                </c:pt>
                <c:pt idx="9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982-4B3C-A7FB-F060E0E240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33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4.4284099702341102</c:v>
                </c:pt>
                <c:pt idx="1">
                  <c:v>4.0963546231375902</c:v>
                </c:pt>
                <c:pt idx="2">
                  <c:v>3.82437030902949</c:v>
                </c:pt>
                <c:pt idx="3">
                  <c:v>3.5871811608499802</c:v>
                </c:pt>
                <c:pt idx="4">
                  <c:v>3.7913191972277498</c:v>
                </c:pt>
                <c:pt idx="5">
                  <c:v>3.0953735509763698</c:v>
                </c:pt>
                <c:pt idx="6">
                  <c:v>3.06230663926925</c:v>
                </c:pt>
                <c:pt idx="7">
                  <c:v>3.0219586751693299</c:v>
                </c:pt>
                <c:pt idx="8">
                  <c:v>2.8863048603171899</c:v>
                </c:pt>
                <c:pt idx="9">
                  <c:v>2.4975662336536302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906-41FB-B137-E2FE8A9CE3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EE900"/>
            </a:solidFill>
          </c:spPr>
          <c:invertIfNegative val="0"/>
          <c:dLbls>
            <c:dLbl>
              <c:idx val="0"/>
              <c:layout>
                <c:manualLayout>
                  <c:x val="2.104680144004431E-2"/>
                  <c:y val="-4.9382716049382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51-4F6D-AED9-4A3F80DA9B9A}"/>
                </c:ext>
              </c:extLst>
            </c:dLbl>
            <c:dLbl>
              <c:idx val="1"/>
              <c:layout>
                <c:manualLayout>
                  <c:x val="7.75408474106895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51-4F6D-AED9-4A3F80DA9B9A}"/>
                </c:ext>
              </c:extLst>
            </c:dLbl>
            <c:dLbl>
              <c:idx val="3"/>
              <c:layout>
                <c:manualLayout>
                  <c:x val="7.7540847410689558E-3"/>
                  <c:y val="-1.5194681861348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0A-4EE5-AB17-C1CE44CFAD83}"/>
                </c:ext>
              </c:extLst>
            </c:dLbl>
            <c:dLbl>
              <c:idx val="6"/>
              <c:layout>
                <c:manualLayout>
                  <c:x val="7.7540847410689558E-3"/>
                  <c:y val="-1.89933523266857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C9-4885-874C-95F6BA313AEA}"/>
                </c:ext>
              </c:extLst>
            </c:dLbl>
            <c:dLbl>
              <c:idx val="9"/>
              <c:layout>
                <c:manualLayout>
                  <c:x val="1.329271669897519E-2"/>
                  <c:y val="-3.0389363722697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A4-4D1F-BEBA-F9EBE47E1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Spain</c:v>
                </c:pt>
                <c:pt idx="3">
                  <c:v>Finland</c:v>
                </c:pt>
                <c:pt idx="4">
                  <c:v>Italy</c:v>
                </c:pt>
                <c:pt idx="5">
                  <c:v>Norway</c:v>
                </c:pt>
                <c:pt idx="6">
                  <c:v>Germany</c:v>
                </c:pt>
                <c:pt idx="7">
                  <c:v>Holland</c:v>
                </c:pt>
                <c:pt idx="8">
                  <c:v>Sweden</c:v>
                </c:pt>
                <c:pt idx="9">
                  <c:v>Denmark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4.3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3.5</c:v>
                </c:pt>
                <c:pt idx="4">
                  <c:v>3.4</c:v>
                </c:pt>
                <c:pt idx="5" formatCode="0.0">
                  <c:v>3.2</c:v>
                </c:pt>
                <c:pt idx="6">
                  <c:v>3.1</c:v>
                </c:pt>
                <c:pt idx="7">
                  <c:v>2.9</c:v>
                </c:pt>
                <c:pt idx="8">
                  <c:v>2.6</c:v>
                </c:pt>
                <c:pt idx="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00-4014-B469-85F3DAAAB1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351810248"/>
        <c:axId val="351810640"/>
      </c:barChart>
      <c:catAx>
        <c:axId val="35181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b-NO"/>
          </a:p>
        </c:txPr>
        <c:crossAx val="351810640"/>
        <c:crosses val="autoZero"/>
        <c:auto val="1"/>
        <c:lblAlgn val="ctr"/>
        <c:lblOffset val="100"/>
        <c:noMultiLvlLbl val="0"/>
      </c:catAx>
      <c:valAx>
        <c:axId val="351810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181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</c:legendEntry>
      <c:layout>
        <c:manualLayout>
          <c:xMode val="edge"/>
          <c:yMode val="edge"/>
          <c:x val="0.3136453352161494"/>
          <c:y val="4.0474240305348762E-2"/>
          <c:w val="0.21466062795875246"/>
          <c:h val="6.4817581562988391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333333"/>
          </a:solidFill>
        </a:defRPr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20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20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3" tIns="45597" rIns="91193" bIns="4559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193" tIns="45597" rIns="91193" bIns="455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4" r:id="rId23"/>
    <p:sldLayoutId id="214748382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E05C-BC5A-4259-B056-36C362F57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fruit</a:t>
            </a:r>
            <a:r>
              <a:rPr lang="nb-NO" dirty="0"/>
              <a:t>, </a:t>
            </a:r>
            <a:r>
              <a:rPr lang="nb-NO" dirty="0" err="1"/>
              <a:t>berrries</a:t>
            </a:r>
            <a:r>
              <a:rPr lang="nb-NO" dirty="0"/>
              <a:t> and </a:t>
            </a:r>
            <a:r>
              <a:rPr lang="nb-NO" dirty="0" err="1"/>
              <a:t>vegetables</a:t>
            </a:r>
            <a:r>
              <a:rPr lang="nb-NO" dirty="0"/>
              <a:t> in Europe 2021</a:t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819C8-C3DD-4705-BEBB-32A75FDC1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94" y="4312157"/>
            <a:ext cx="5012100" cy="2545843"/>
          </a:xfrm>
        </p:spPr>
        <p:txBody>
          <a:bodyPr/>
          <a:lstStyle/>
          <a:p>
            <a:r>
              <a:rPr lang="en-GB" dirty="0"/>
              <a:t>Study in Norway, Sweden, Denmark, Finland, UK, France, Spain, Italy, Holland and Germany.</a:t>
            </a:r>
          </a:p>
          <a:p>
            <a:endParaRPr lang="en-GB" dirty="0"/>
          </a:p>
          <a:p>
            <a:r>
              <a:rPr lang="en-GB" dirty="0"/>
              <a:t>Conducted by Kantar on behalf of </a:t>
            </a:r>
            <a:r>
              <a:rPr lang="en-GB" dirty="0" err="1"/>
              <a:t>Stiftelsen</a:t>
            </a:r>
            <a:r>
              <a:rPr lang="en-GB" dirty="0"/>
              <a:t> </a:t>
            </a:r>
            <a:r>
              <a:rPr lang="en-GB" dirty="0" err="1"/>
              <a:t>Opplysningskontoret</a:t>
            </a:r>
            <a:r>
              <a:rPr lang="en-GB" dirty="0"/>
              <a:t> for </a:t>
            </a:r>
            <a:r>
              <a:rPr lang="en-GB" dirty="0" err="1"/>
              <a:t>frukt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grønt</a:t>
            </a:r>
            <a:r>
              <a:rPr lang="en-GB" dirty="0"/>
              <a:t> (OFG)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59B3B-B00C-44A6-8D14-75BD175E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glasses of smoothie (bought in a store – not homemade) do you usually drink?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BE62A-6B9D-45CF-AF31-C2DE02F9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5C9D4C-AFA1-45E0-A2FB-9F5A1655BB37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4246836"/>
              </p:ext>
            </p:extLst>
          </p:nvPr>
        </p:nvGraphicFramePr>
        <p:xfrm>
          <a:off x="360363" y="1709738"/>
          <a:ext cx="1146651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D46DE4-597C-4093-AEE8-D721DA429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4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CE3608-E41C-4463-97E1-3F40C09F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portions of fruit and berries, vegetables or salad (ex. Potatoes), glasses of juice (not nectar) and smoothie (bought in a store – not homemade) do you usually eat?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648EE-9FF7-4131-B10C-AA596E88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938C85-764C-483C-96A4-9ACADFB3B137}"/>
              </a:ext>
            </a:extLst>
          </p:cNvPr>
          <p:cNvGraphicFramePr>
            <a:graphicFrameLocks noGrp="1"/>
          </p:cNvGraphicFramePr>
          <p:nvPr>
            <p:ph sz="quarter" idx="13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7927822"/>
              </p:ext>
            </p:extLst>
          </p:nvPr>
        </p:nvGraphicFramePr>
        <p:xfrm>
          <a:off x="360363" y="2045368"/>
          <a:ext cx="11464925" cy="367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FD67BD-D070-4924-A2B1-BB4FF0DD7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F7BEAA-324B-443B-91BF-C3CD49BF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eating at least 5 portions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AA9D2-12E2-4E7B-9DEE-A06E9D87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Share of the population eating at least 5 portions of fruit/berries or vegetables on a daily basis (eat normally)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AFAD0F-527F-4596-A50C-D46D4C260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712" y="2376488"/>
            <a:ext cx="11464925" cy="604800"/>
          </a:xfrm>
        </p:spPr>
        <p:txBody>
          <a:bodyPr/>
          <a:lstStyle/>
          <a:p>
            <a:r>
              <a:rPr lang="en-GB" dirty="0"/>
              <a:t>Consumption of juice and smoothie counts for max. one portion a day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706BFC-F197-4831-BE6F-0710A0F338CA}"/>
              </a:ext>
            </a:extLst>
          </p:cNvPr>
          <p:cNvGraphicFramePr>
            <a:graphicFrameLocks noGrp="1"/>
          </p:cNvGraphicFramePr>
          <p:nvPr>
            <p:ph sz="quarter" idx="13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4345589"/>
              </p:ext>
            </p:extLst>
          </p:nvPr>
        </p:nvGraphicFramePr>
        <p:xfrm>
          <a:off x="360363" y="2376488"/>
          <a:ext cx="11464925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AE618B3-363F-4814-9611-6C0A0D0A351C}"/>
              </a:ext>
            </a:extLst>
          </p:cNvPr>
          <p:cNvSpPr txBox="1">
            <a:spLocks/>
          </p:cNvSpPr>
          <p:nvPr/>
        </p:nvSpPr>
        <p:spPr>
          <a:xfrm>
            <a:off x="360363" y="910799"/>
            <a:ext cx="11466000" cy="942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share of the population eating at least 5 portion of fruit/berries and vegetables is also this year higher in UK and France than in the other countries. </a:t>
            </a:r>
          </a:p>
          <a:p>
            <a:r>
              <a:rPr lang="en-US" dirty="0"/>
              <a:t>Comparing the Nordic countries, the share of the consumption at least 5 portions a day is highest in Finland. Norway is ranked second significantly higher than in Denmark and Sweden.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866480-7B18-499F-8FDF-1976A4055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F7BEAA-324B-443B-91BF-C3CD49BF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 – daily consumption of fruit/berries and vegetables (eat normally)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AA9D2-12E2-4E7B-9DEE-A06E9D87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AFAD0F-527F-4596-A50C-D46D4C260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Number of portions</a:t>
            </a:r>
          </a:p>
          <a:p>
            <a:r>
              <a:rPr lang="en-GB" dirty="0"/>
              <a:t>Consumption of juice and smoothie counts for max. one portion a day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706BFC-F197-4831-BE6F-0710A0F338CA}"/>
              </a:ext>
            </a:extLst>
          </p:cNvPr>
          <p:cNvGraphicFramePr>
            <a:graphicFrameLocks noGrp="1"/>
          </p:cNvGraphicFramePr>
          <p:nvPr>
            <p:ph sz="quarter" idx="13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8384365"/>
              </p:ext>
            </p:extLst>
          </p:nvPr>
        </p:nvGraphicFramePr>
        <p:xfrm>
          <a:off x="360363" y="2376488"/>
          <a:ext cx="11464925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DB90DD-B57A-4050-838E-637CF0B4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0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A481AF-B29C-4871-A037-8FB65B53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GB" dirty="0"/>
              <a:t>Development 2017-2020: Share eating at least 5 portions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138FA-E492-4457-A4EC-FEDDDE52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2875" y="6471651"/>
            <a:ext cx="7495200" cy="198000"/>
          </a:xfrm>
        </p:spPr>
        <p:txBody>
          <a:bodyPr/>
          <a:lstStyle/>
          <a:p>
            <a:r>
              <a:rPr lang="en-GB" dirty="0"/>
              <a:t>Share of the population eating at least 5 portions of fruit/berries or vegetables on a daily basis (eat normally).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64C724-3AB1-4D2E-A6E3-26B33FA4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910799"/>
            <a:ext cx="11466000" cy="821747"/>
          </a:xfrm>
        </p:spPr>
        <p:txBody>
          <a:bodyPr/>
          <a:lstStyle/>
          <a:p>
            <a:r>
              <a:rPr lang="en-US" sz="1600" dirty="0"/>
              <a:t>Compared to the results from 2017, we find that the share of population that eat at least 5 portions a day </a:t>
            </a:r>
            <a:r>
              <a:rPr lang="en-GB" sz="1600" dirty="0"/>
              <a:t>has increased significantly in France, Spain and Finland. In Denmark and Sweden, the development has gone in the wrong direction with a significant decrease. In Italy we see significant decrease from 2020.</a:t>
            </a:r>
            <a:endParaRPr lang="en-US" sz="1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C11B5F-5266-4418-ADFB-9DA549A16DEA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8851088"/>
              </p:ext>
            </p:extLst>
          </p:nvPr>
        </p:nvGraphicFramePr>
        <p:xfrm>
          <a:off x="359999" y="1946700"/>
          <a:ext cx="1163913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57056C-1BD2-4735-B389-EEB40B3AA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4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A8B781-8EEB-4C20-ABFD-A34891CD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2017-2020: Mean of daily consumption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CF9D9-CC8A-4522-82EC-95ADEA0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Mean – daily consumption of fruit/berries and vegetables (eat normally)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F2BC4-4D79-4C76-88D5-30BA5F1673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Means number of portions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1E7CBA-F693-4771-8B6B-F917017E927D}"/>
              </a:ext>
            </a:extLst>
          </p:cNvPr>
          <p:cNvGraphicFramePr>
            <a:graphicFrameLocks noGrp="1"/>
          </p:cNvGraphicFramePr>
          <p:nvPr>
            <p:ph sz="quarter" idx="13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80504"/>
              </p:ext>
            </p:extLst>
          </p:nvPr>
        </p:nvGraphicFramePr>
        <p:xfrm>
          <a:off x="360363" y="2376488"/>
          <a:ext cx="11464925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B83CF-0B2F-4EE3-8BE2-B029D9B37F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04DA4E2-C72F-4FCE-B7B3-0B4C4C8D8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4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3C19-7A10-479C-8D84-82EB5F75B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4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657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FD6ADC-A7FA-45B0-AF1D-372D13DC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A38A3-F970-49CD-A8A2-9F97FC5D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74EE8-C1B0-4DF0-86AC-66B86E705A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1001981"/>
            <a:ext cx="11464925" cy="604800"/>
          </a:xfrm>
        </p:spPr>
        <p:txBody>
          <a:bodyPr/>
          <a:lstStyle/>
          <a:p>
            <a:r>
              <a:rPr lang="en-GB" dirty="0"/>
              <a:t>Usually eat: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255D52-EC39-4B0B-B1DE-D5AD3CBCE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9" y="1606781"/>
            <a:ext cx="11466000" cy="40340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Generally, the results from this study confirms the findings from previous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share of the population who normally eat at least 5 portions of fruit/berries or vegetables a day differs between the countries, - as for previous years with UK in front with 43% (down from 46% last year). Sweden is this year at the bottom with 12%. Especially for Italy, but also for Sweden, we see </a:t>
            </a:r>
            <a:r>
              <a:rPr lang="en-US"/>
              <a:t>a significant </a:t>
            </a:r>
            <a:r>
              <a:rPr lang="en-US" dirty="0"/>
              <a:t>decline in the proportion who eat at least 5 portions a day.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the mean normally consumption of fruit/berries and vegetables also differs, this year with UK on top with mean consumption of 4,4 a day followed by France and Spain with mean consumption of 4,1 a day. Sweden and Denmark at the bottom with 2,6 portions a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Compared to the results from 2017, we find that the share of population that eat at least 5 portions a day </a:t>
            </a:r>
            <a:r>
              <a:rPr lang="en-GB" dirty="0"/>
              <a:t>has increased significantly from 2017 to 2020 in France, Spain and Finland. In Denmark and Sweden, the development has gone in the wrong direction with a significant decrease.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As also found in previous years, consumption of fruit/berries and vegetables is influenced by the level of education,- high education level causes higher consumption of fruits/berries and vegetables. Also, gender influence the consumption, - women generally eat more fruits/berries and vegetables than men. This is however not the case in UK and Holland.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4912FF-D64D-4CB2-83E3-23F0EB8DB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5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3C19-7A10-479C-8D84-82EB5F75B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nb-NO" sz="4000" dirty="0" err="1"/>
              <a:t>About</a:t>
            </a:r>
            <a:r>
              <a:rPr lang="nb-NO" sz="4000" dirty="0"/>
              <a:t> </a:t>
            </a:r>
            <a:r>
              <a:rPr lang="nb-NO" sz="4000" dirty="0" err="1"/>
              <a:t>the</a:t>
            </a:r>
            <a:r>
              <a:rPr lang="nb-NO" sz="4000" dirty="0"/>
              <a:t> </a:t>
            </a:r>
            <a:r>
              <a:rPr lang="nb-NO" sz="4000" dirty="0" err="1"/>
              <a:t>study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0334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5A80-DFAC-44F9-9470-C0079F18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8077-FFCC-4943-9172-0046AE72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93FAD1-10D0-417E-A121-65F08451A7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 2017, 2018, 2019 and 2020, “</a:t>
            </a:r>
            <a:r>
              <a:rPr lang="nb-NO" dirty="0"/>
              <a:t>Stiftelsen Opplysningskontoret for frukt og grønt</a:t>
            </a:r>
            <a:r>
              <a:rPr lang="en-US" dirty="0"/>
              <a:t>” (OFG) conducted a study to measure the consumption of fruit/berries and vegetables in different European countries.</a:t>
            </a:r>
          </a:p>
          <a:p>
            <a:r>
              <a:rPr lang="en-US" dirty="0"/>
              <a:t>OFG and their partners wanted to repeat the study in 2021. </a:t>
            </a:r>
          </a:p>
          <a:p>
            <a:endParaRPr lang="en-US" dirty="0"/>
          </a:p>
          <a:p>
            <a:r>
              <a:rPr lang="en-US" dirty="0"/>
              <a:t>The research issue:</a:t>
            </a:r>
          </a:p>
          <a:p>
            <a:r>
              <a:rPr lang="en-US" dirty="0"/>
              <a:t>To measure the consumption of fruit/berries and vegetables in different countries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dirty="0"/>
              <a:t>Mean consumption per day (normally eat)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dirty="0"/>
              <a:t>% of the population who eat 5 or more portions a day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dirty="0"/>
              <a:t>Any changes in consumption from 2017 to the present.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To be able to compare the results in the different countries, we have emphasized that a common methodology is used as well as a country representative sample in all countries.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3DA17-91FC-459B-A7D6-D9850E3EF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783" y="2584631"/>
            <a:ext cx="1615580" cy="1688738"/>
          </a:xfrm>
          <a:prstGeom prst="rect">
            <a:avLst/>
          </a:prstGeom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1BC7549-12FE-4589-B119-A466EF2A4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9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8197-685A-4E81-96BB-F1235572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research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4B868-C6DD-49F6-856A-74DD9011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50EFB-0B4B-442C-BAEB-5BA48B46D2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874" y="1748100"/>
            <a:ext cx="11466000" cy="3999600"/>
          </a:xfrm>
        </p:spPr>
        <p:txBody>
          <a:bodyPr/>
          <a:lstStyle/>
          <a:p>
            <a:r>
              <a:rPr lang="en-GB" dirty="0"/>
              <a:t>The project was conducted in a selected number of countries, - Norway, Sweden, Denmark, Finland, UK, Spain, France, Holland, Italy and Germany. </a:t>
            </a:r>
          </a:p>
          <a:p>
            <a:r>
              <a:rPr lang="en-GB" dirty="0"/>
              <a:t>The research design and the questionnaire were the same as in 2020. </a:t>
            </a:r>
          </a:p>
          <a:p>
            <a:pPr marL="1788309" indent="-1788309"/>
            <a:r>
              <a:rPr lang="en-US" b="1" dirty="0"/>
              <a:t>Sample</a:t>
            </a:r>
            <a:r>
              <a:rPr lang="en-US" dirty="0"/>
              <a:t>:	National representative sample in each country, age 18 years +</a:t>
            </a:r>
          </a:p>
          <a:p>
            <a:pPr marL="1788309" indent="-1788309"/>
            <a:r>
              <a:rPr lang="en-US" dirty="0"/>
              <a:t>	</a:t>
            </a:r>
            <a:r>
              <a:rPr lang="en-US" dirty="0">
                <a:highlight>
                  <a:srgbClr val="FFFFFF"/>
                </a:highlight>
              </a:rPr>
              <a:t>1000 interviews per country except for Norway where we conducted 3000 interviews (to be able to break down the results in subgroups)</a:t>
            </a:r>
          </a:p>
          <a:p>
            <a:pPr marL="1788309" indent="-1788309"/>
            <a:r>
              <a:rPr lang="en-US" b="1" dirty="0"/>
              <a:t>Methodology</a:t>
            </a:r>
            <a:r>
              <a:rPr lang="en-US" dirty="0"/>
              <a:t>:	Online; PC, tablets or mobile </a:t>
            </a:r>
          </a:p>
          <a:p>
            <a:pPr marL="1788309" indent="-1788309"/>
            <a:r>
              <a:rPr lang="en-US" b="1" dirty="0"/>
              <a:t>Fieldwork: </a:t>
            </a:r>
            <a:r>
              <a:rPr lang="en-US" dirty="0"/>
              <a:t>	3. – 19. September 2021</a:t>
            </a:r>
          </a:p>
          <a:p>
            <a:pPr marL="1788309" indent="-1788309"/>
            <a:r>
              <a:rPr lang="en-US" dirty="0"/>
              <a:t>The results are weighted by age, gender and education according to national statistics (same as last year). </a:t>
            </a:r>
          </a:p>
          <a:p>
            <a:endParaRPr lang="en-GB" dirty="0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F299A85E-AAA0-482D-865B-795D76FA9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86099"/>
              </p:ext>
            </p:extLst>
          </p:nvPr>
        </p:nvGraphicFramePr>
        <p:xfrm>
          <a:off x="10150620" y="5151765"/>
          <a:ext cx="1412585" cy="119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525" progId="Excel.Sheet.12">
                  <p:embed/>
                </p:oleObj>
              </mc:Choice>
              <mc:Fallback>
                <p:oleObj name="Worksheet" showAsIcon="1" r:id="rId3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0620" y="5151765"/>
                        <a:ext cx="1412585" cy="119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4B01C1-6D39-47EF-A12B-2AA9E55FE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6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BE27-5BDE-4D48-9837-34C8AE74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a portion used in this study (same as previous years)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4F6A2-C6DD-4C8A-89E4-85623663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FDF94-5A2C-48DE-98F2-99736E33B7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436" y="1267875"/>
            <a:ext cx="11466000" cy="3999600"/>
          </a:xfrm>
        </p:spPr>
        <p:txBody>
          <a:bodyPr/>
          <a:lstStyle/>
          <a:p>
            <a:pPr marL="1788309" indent="-1788309"/>
            <a:r>
              <a:rPr lang="en-US" b="1" dirty="0"/>
              <a:t>Fruit and berries:</a:t>
            </a:r>
            <a:r>
              <a:rPr lang="en-US" dirty="0"/>
              <a:t>				One portion of fruit or berries is more or less a handful. It can be a medium-sized fruit			such as an apple, banana or pear, or a piece of a large-sized fruit such as melon,				pineapple or mango. It could also be a handful of small-sized	fruits like grapes, plums,			kiwi or a handful of berries. We are thinking of fruit/berries in all formats: fresh, frozen, 			canned, in homemade smoothies etc.</a:t>
            </a:r>
          </a:p>
          <a:p>
            <a:pPr marL="1788309" indent="-1788309"/>
            <a:r>
              <a:rPr lang="en-US" b="1" dirty="0"/>
              <a:t>Vegetables and salad (ex. Potatoes):	</a:t>
            </a:r>
            <a:r>
              <a:rPr lang="en-US" dirty="0"/>
              <a:t>One portion is more or less a handful vegetables and salads. One portion could				include a big tomato, seven cherry tomatoes, a carrot, a handful of broccoli or a small			bowl of salad. Please consider vegetables and salads of all formats: fresh, frozen,			canned, cooked, fried, in homemade smoothies etc.</a:t>
            </a:r>
          </a:p>
          <a:p>
            <a:pPr marL="1788309" indent="-1788309"/>
            <a:r>
              <a:rPr lang="en-US" b="1" dirty="0"/>
              <a:t>Juice (not nectar): 			</a:t>
            </a:r>
            <a:r>
              <a:rPr lang="en-US" dirty="0"/>
              <a:t>A glass of juice is about 2 dl. Please think about pure fruit- and/or vegetable juice, not 			nectar or other not pure juice products.</a:t>
            </a:r>
          </a:p>
          <a:p>
            <a:pPr marL="1788309" indent="-1788309"/>
            <a:r>
              <a:rPr lang="en-US" dirty="0"/>
              <a:t>				One portion is defined as 1 dl.  / ½ a glass of juice</a:t>
            </a:r>
          </a:p>
          <a:p>
            <a:pPr marL="1788309" indent="-1788309"/>
            <a:r>
              <a:rPr lang="en-US" b="1" dirty="0"/>
              <a:t>Smoothie (bought not home made):</a:t>
            </a:r>
            <a:r>
              <a:rPr lang="en-US" dirty="0"/>
              <a:t>	A glass of smoothie is about 2 dl. Think of any type of smoothie you buy, made from 			fruit and/or vegetables.</a:t>
            </a:r>
          </a:p>
          <a:p>
            <a:pPr marL="1788309" indent="-1788309"/>
            <a:r>
              <a:rPr lang="en-US" dirty="0"/>
              <a:t>				One portion is defined as 1 dl.  / ½ a glass of smoothie</a:t>
            </a:r>
          </a:p>
          <a:p>
            <a:endParaRPr lang="en-GB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81EFD3-B321-4043-BD0E-BB7F4230D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35F8-39F6-4A15-9D4D-AE939C8D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1490400"/>
            <a:ext cx="4453069" cy="1976400"/>
          </a:xfrm>
        </p:spPr>
        <p:txBody>
          <a:bodyPr anchor="b"/>
          <a:lstStyle/>
          <a:p>
            <a:r>
              <a:rPr lang="en-US" sz="4000" dirty="0"/>
              <a:t>Use of fruit, berries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33779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FE8D9-596B-4B4D-9244-9C82EB05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portions of fruit and berries do you usually eat?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10A1A-29A3-4ED7-B14F-AD29AC7F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C1C7AD-6281-4428-ADB9-8D2B03BE32DE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259262"/>
              </p:ext>
            </p:extLst>
          </p:nvPr>
        </p:nvGraphicFramePr>
        <p:xfrm>
          <a:off x="360363" y="1227221"/>
          <a:ext cx="11466512" cy="44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E25C46-C685-4A1D-8B29-A99A7DC03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747CC7-2015-41AC-8FB6-4910F6E9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portions of vegetables or salad (ex. potatoes) do you usually eat?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8E7D3-171F-4E8F-98A6-E8956D51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D72D7F-1220-4478-9686-CD62AAE7ED65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6263795"/>
              </p:ext>
            </p:extLst>
          </p:nvPr>
        </p:nvGraphicFramePr>
        <p:xfrm>
          <a:off x="360362" y="1364434"/>
          <a:ext cx="11466512" cy="449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F7A7E8-3E9D-435F-9E70-830083241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6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0B89EA-39EF-44C3-BBA7-2E80C1B4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glasses of juice (not nectar) do you usually drink?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78CB2-5519-460A-8CCC-FF205362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B7BA3C-9E8D-48EE-B61D-EDB83F88F52F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9019605"/>
              </p:ext>
            </p:extLst>
          </p:nvPr>
        </p:nvGraphicFramePr>
        <p:xfrm>
          <a:off x="360363" y="1263316"/>
          <a:ext cx="11466512" cy="444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FC2E38-7274-4A3E-86FE-F906D4DE5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6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4,174,1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8" ma:contentTypeDescription="Create a new document." ma:contentTypeScope="" ma:versionID="296546353d5c7cf28aa362bf027f4ade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94fd3a3b99c67f5b4d41d8a7f243378c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773CB-314E-49C8-899D-DA409B189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151f8561-6f96-4f27-8d07-5866307680bb"/>
    <ds:schemaRef ds:uri="http://schemas.microsoft.com/office/infopath/2007/PartnerControls"/>
    <ds:schemaRef ds:uri="349d2e48-d219-423f-a60f-a81395996a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1285</Words>
  <Application>Microsoft Office PowerPoint</Application>
  <PresentationFormat>Widescreen</PresentationFormat>
  <Paragraphs>87</Paragraphs>
  <Slides>17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Kantar template master</vt:lpstr>
      <vt:lpstr>Content slides - no sub heading</vt:lpstr>
      <vt:lpstr>Technical</vt:lpstr>
      <vt:lpstr>Worksheet</vt:lpstr>
      <vt:lpstr>Use of fruit, berrries and vegetables in Europe 2021 </vt:lpstr>
      <vt:lpstr>About the study</vt:lpstr>
      <vt:lpstr>Background</vt:lpstr>
      <vt:lpstr>Summary of research design</vt:lpstr>
      <vt:lpstr>Definition of a portion used in this study (same as previous years)</vt:lpstr>
      <vt:lpstr>Use of fruit, berries and vegetables</vt:lpstr>
      <vt:lpstr>How many portions of fruit and berries do you usually eat?</vt:lpstr>
      <vt:lpstr>How many portions of vegetables or salad (ex. potatoes) do you usually eat? </vt:lpstr>
      <vt:lpstr>How many glasses of juice (not nectar) do you usually drink?</vt:lpstr>
      <vt:lpstr>How many glasses of smoothie (bought in a store – not homemade) do you usually drink?</vt:lpstr>
      <vt:lpstr>How many portions of fruit and berries, vegetables or salad (ex. Potatoes), glasses of juice (not nectar) and smoothie (bought in a store – not homemade) do you usually eat?</vt:lpstr>
      <vt:lpstr>Share eating at least 5 portions</vt:lpstr>
      <vt:lpstr>Mean – daily consumption of fruit/berries and vegetables (eat normally)</vt:lpstr>
      <vt:lpstr>Development 2017-2020: Share eating at least 5 portions</vt:lpstr>
      <vt:lpstr>Development 2017-2020: Mean of daily consumption</vt:lpstr>
      <vt:lpstr>Summary</vt:lpstr>
      <vt:lpstr>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Forbruk av frukt og grønt i Norge</dc:title>
  <dc:subject>Sub-heading</dc:subject>
  <dc:creator>Aasum, Camilla (TSOSO)</dc:creator>
  <cp:keywords>Project reference</cp:keywords>
  <dc:description>Date</dc:description>
  <cp:lastModifiedBy>Thorshaug, Mari (TSOSO)</cp:lastModifiedBy>
  <cp:revision>87</cp:revision>
  <cp:lastPrinted>2021-09-27T07:15:05Z</cp:lastPrinted>
  <dcterms:created xsi:type="dcterms:W3CDTF">2020-09-27T09:49:49Z</dcterms:created>
  <dcterms:modified xsi:type="dcterms:W3CDTF">2021-09-29T08:02:32Z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</Properties>
</file>