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9.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5.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6.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charts/style1.xml" ContentType="application/vnd.ms-office.chartstyle+xml"/>
  <Override PartName="/ppt/charts/colors1.xml" ContentType="application/vnd.ms-office.chartcolorstyle+xml"/>
  <Override PartName="/ppt/charts/chart7.xml" ContentType="application/vnd.openxmlformats-officedocument.drawingml.chart+xml"/>
  <Override PartName="/ppt/charts/style2.xml" ContentType="application/vnd.ms-office.chartstyle+xml"/>
  <Override PartName="/ppt/charts/colors2.xml" ContentType="application/vnd.ms-office.chartcolorstyle+xml"/>
  <Override PartName="/ppt/charts/chart8.xml" ContentType="application/vnd.openxmlformats-officedocument.drawingml.chart+xml"/>
  <Override PartName="/ppt/charts/style3.xml" ContentType="application/vnd.ms-office.chartstyle+xml"/>
  <Override PartName="/ppt/charts/colors3.xml" ContentType="application/vnd.ms-office.chartcolorstyle+xml"/>
  <Override PartName="/ppt/charts/chart9.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10.xml" ContentType="application/vnd.openxmlformats-officedocument.drawingml.chart+xml"/>
  <Override PartName="/ppt/theme/themeOverride6.xml" ContentType="application/vnd.openxmlformats-officedocument.themeOverride+xml"/>
  <Override PartName="/ppt/notesSlides/notesSlide8.xml" ContentType="application/vnd.openxmlformats-officedocument.presentationml.notesSlide+xml"/>
  <Override PartName="/ppt/charts/chart11.xml" ContentType="application/vnd.openxmlformats-officedocument.drawingml.chart+xml"/>
  <Override PartName="/ppt/theme/themeOverride7.xml" ContentType="application/vnd.openxmlformats-officedocument.themeOverride+xml"/>
  <Override PartName="/ppt/notesSlides/notesSlide9.xml" ContentType="application/vnd.openxmlformats-officedocument.presentationml.notesSlide+xml"/>
  <Override PartName="/ppt/charts/chart12.xml" ContentType="application/vnd.openxmlformats-officedocument.drawingml.chart+xml"/>
  <Override PartName="/ppt/theme/themeOverride8.xml" ContentType="application/vnd.openxmlformats-officedocument.themeOverride+xml"/>
  <Override PartName="/ppt/notesSlides/notesSlide10.xml" ContentType="application/vnd.openxmlformats-officedocument.presentationml.notesSlide+xml"/>
  <Override PartName="/ppt/charts/chart13.xml" ContentType="application/vnd.openxmlformats-officedocument.drawingml.chart+xml"/>
  <Override PartName="/ppt/theme/themeOverride9.xml" ContentType="application/vnd.openxmlformats-officedocument.themeOverride+xml"/>
  <Override PartName="/ppt/notesSlides/notesSlide11.xml" ContentType="application/vnd.openxmlformats-officedocument.presentationml.notesSlide+xml"/>
  <Override PartName="/ppt/charts/chart14.xml" ContentType="application/vnd.openxmlformats-officedocument.drawingml.chart+xml"/>
  <Override PartName="/ppt/theme/themeOverride10.xml" ContentType="application/vnd.openxmlformats-officedocument.themeOverride+xml"/>
  <Override PartName="/ppt/charts/chart15.xml" ContentType="application/vnd.openxmlformats-officedocument.drawingml.chart+xml"/>
  <Override PartName="/ppt/charts/style5.xml" ContentType="application/vnd.ms-office.chartstyle+xml"/>
  <Override PartName="/ppt/charts/colors5.xml" ContentType="application/vnd.ms-office.chartcolorstyle+xml"/>
  <Override PartName="/ppt/charts/chart16.xml" ContentType="application/vnd.openxmlformats-officedocument.drawingml.chart+xml"/>
  <Override PartName="/ppt/charts/style6.xml" ContentType="application/vnd.ms-office.chartstyle+xml"/>
  <Override PartName="/ppt/charts/colors6.xml" ContentType="application/vnd.ms-office.chartcolorstyle+xml"/>
  <Override PartName="/ppt/charts/chart1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2.xml" ContentType="application/vnd.openxmlformats-officedocument.presentationml.notesSlide+xml"/>
  <Override PartName="/ppt/charts/chart18.xml" ContentType="application/vnd.openxmlformats-officedocument.drawingml.chart+xml"/>
  <Override PartName="/ppt/theme/themeOverride11.xml" ContentType="application/vnd.openxmlformats-officedocument.themeOverride+xml"/>
  <Override PartName="/ppt/notesSlides/notesSlide13.xml" ContentType="application/vnd.openxmlformats-officedocument.presentationml.notesSlide+xml"/>
  <Override PartName="/ppt/charts/chart19.xml" ContentType="application/vnd.openxmlformats-officedocument.drawingml.chart+xml"/>
  <Override PartName="/ppt/theme/themeOverride12.xml" ContentType="application/vnd.openxmlformats-officedocument.themeOverride+xml"/>
  <Override PartName="/ppt/notesSlides/notesSlide14.xml" ContentType="application/vnd.openxmlformats-officedocument.presentationml.notesSlide+xml"/>
  <Override PartName="/ppt/charts/chart20.xml" ContentType="application/vnd.openxmlformats-officedocument.drawingml.chart+xml"/>
  <Override PartName="/ppt/theme/themeOverride13.xml" ContentType="application/vnd.openxmlformats-officedocument.themeOverride+xml"/>
  <Override PartName="/ppt/notesSlides/notesSlide15.xml" ContentType="application/vnd.openxmlformats-officedocument.presentationml.notesSlide+xml"/>
  <Override PartName="/ppt/charts/chart21.xml" ContentType="application/vnd.openxmlformats-officedocument.drawingml.chart+xml"/>
  <Override PartName="/ppt/theme/themeOverride14.xml" ContentType="application/vnd.openxmlformats-officedocument.themeOverride+xml"/>
  <Override PartName="/ppt/notesSlides/notesSlide16.xml" ContentType="application/vnd.openxmlformats-officedocument.presentationml.notesSlide+xml"/>
  <Override PartName="/ppt/charts/chart22.xml" ContentType="application/vnd.openxmlformats-officedocument.drawingml.chart+xml"/>
  <Override PartName="/ppt/theme/themeOverride15.xml" ContentType="application/vnd.openxmlformats-officedocument.themeOverr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29" r:id="rId5"/>
  </p:sldMasterIdLst>
  <p:notesMasterIdLst>
    <p:notesMasterId r:id="rId41"/>
  </p:notesMasterIdLst>
  <p:handoutMasterIdLst>
    <p:handoutMasterId r:id="rId42"/>
  </p:handoutMasterIdLst>
  <p:sldIdLst>
    <p:sldId id="334" r:id="rId6"/>
    <p:sldId id="285" r:id="rId7"/>
    <p:sldId id="286" r:id="rId8"/>
    <p:sldId id="319" r:id="rId9"/>
    <p:sldId id="322" r:id="rId10"/>
    <p:sldId id="342" r:id="rId11"/>
    <p:sldId id="290" r:id="rId12"/>
    <p:sldId id="384" r:id="rId13"/>
    <p:sldId id="385" r:id="rId14"/>
    <p:sldId id="355" r:id="rId15"/>
    <p:sldId id="386" r:id="rId16"/>
    <p:sldId id="402" r:id="rId17"/>
    <p:sldId id="387" r:id="rId18"/>
    <p:sldId id="388" r:id="rId19"/>
    <p:sldId id="389" r:id="rId20"/>
    <p:sldId id="390" r:id="rId21"/>
    <p:sldId id="391" r:id="rId22"/>
    <p:sldId id="392" r:id="rId23"/>
    <p:sldId id="393" r:id="rId24"/>
    <p:sldId id="394" r:id="rId25"/>
    <p:sldId id="395" r:id="rId26"/>
    <p:sldId id="396" r:id="rId27"/>
    <p:sldId id="397" r:id="rId28"/>
    <p:sldId id="398" r:id="rId29"/>
    <p:sldId id="399" r:id="rId30"/>
    <p:sldId id="400" r:id="rId31"/>
    <p:sldId id="349" r:id="rId32"/>
    <p:sldId id="350" r:id="rId33"/>
    <p:sldId id="351" r:id="rId34"/>
    <p:sldId id="403" r:id="rId35"/>
    <p:sldId id="404" r:id="rId36"/>
    <p:sldId id="405" r:id="rId37"/>
    <p:sldId id="406" r:id="rId38"/>
    <p:sldId id="407" r:id="rId39"/>
    <p:sldId id="353" r:id="rId40"/>
  </p:sldIdLst>
  <p:sldSz cx="12192000" cy="6858000"/>
  <p:notesSz cx="6794500" cy="9906000"/>
  <p:custDataLst>
    <p:tags r:id="rId4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76" userDrawn="1">
          <p15:clr>
            <a:srgbClr val="A4A3A4"/>
          </p15:clr>
        </p15:guide>
        <p15:guide id="2" orient="horz" pos="4152">
          <p15:clr>
            <a:srgbClr val="A4A3A4"/>
          </p15:clr>
        </p15:guide>
        <p15:guide id="6" orient="horz" pos="3598">
          <p15:clr>
            <a:srgbClr val="A4A3A4"/>
          </p15:clr>
        </p15:guide>
        <p15:guide id="7" orient="horz" pos="4020" userDrawn="1">
          <p15:clr>
            <a:srgbClr val="A4A3A4"/>
          </p15:clr>
        </p15:guide>
        <p15:guide id="8" pos="7446" userDrawn="1">
          <p15:clr>
            <a:srgbClr val="A4A3A4"/>
          </p15:clr>
        </p15:guide>
        <p15:guide id="9" pos="3840" userDrawn="1">
          <p15:clr>
            <a:srgbClr val="A4A3A4"/>
          </p15:clr>
        </p15:guide>
        <p15:guide id="10" pos="228" userDrawn="1">
          <p15:clr>
            <a:srgbClr val="A4A3A4"/>
          </p15:clr>
        </p15:guide>
        <p15:guide id="11" pos="3898" userDrawn="1">
          <p15:clr>
            <a:srgbClr val="A4A3A4"/>
          </p15:clr>
        </p15:guide>
        <p15:guide id="12" pos="37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89898"/>
    <a:srgbClr val="E6304B"/>
    <a:srgbClr val="E7E7E7"/>
    <a:srgbClr val="C0C0C0"/>
    <a:srgbClr val="717171"/>
    <a:srgbClr val="C8D405"/>
    <a:srgbClr val="00AEC3"/>
    <a:srgbClr val="987000"/>
    <a:srgbClr val="D7B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476" autoAdjust="0"/>
  </p:normalViewPr>
  <p:slideViewPr>
    <p:cSldViewPr snapToGrid="0" showGuides="1">
      <p:cViewPr varScale="1">
        <p:scale>
          <a:sx n="107" d="100"/>
          <a:sy n="107" d="100"/>
        </p:scale>
        <p:origin x="840" y="120"/>
      </p:cViewPr>
      <p:guideLst>
        <p:guide orient="horz" pos="1076"/>
        <p:guide orient="horz" pos="4152"/>
        <p:guide orient="horz" pos="3598"/>
        <p:guide orient="horz" pos="4020"/>
        <p:guide pos="7446"/>
        <p:guide pos="3840"/>
        <p:guide pos="228"/>
        <p:guide pos="3898"/>
        <p:guide pos="37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95" d="100"/>
          <a:sy n="95" d="100"/>
        </p:scale>
        <p:origin x="2340"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gs" Target="tags/tag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6.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7.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8.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9.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10.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5.xml"/><Relationship Id="rId1" Type="http://schemas.microsoft.com/office/2011/relationships/chartStyle" Target="style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6.xml"/><Relationship Id="rId1" Type="http://schemas.microsoft.com/office/2011/relationships/chartStyle" Target="style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7.xml"/><Relationship Id="rId1" Type="http://schemas.microsoft.com/office/2011/relationships/chartStyle" Target="style7.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19.xlsx"/><Relationship Id="rId1" Type="http://schemas.openxmlformats.org/officeDocument/2006/relationships/themeOverride" Target="../theme/themeOverride11.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Worksheet20.xlsx"/><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Worksheet21.xlsx"/><Relationship Id="rId1" Type="http://schemas.openxmlformats.org/officeDocument/2006/relationships/themeOverride" Target="../theme/themeOverride13.xml"/></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Excel_Worksheet22.xlsx"/><Relationship Id="rId1" Type="http://schemas.openxmlformats.org/officeDocument/2006/relationships/themeOverride" Target="../theme/themeOverride14.xml"/></Relationships>
</file>

<file path=ppt/charts/_rels/chart22.xml.rels><?xml version="1.0" encoding="UTF-8" standalone="yes"?>
<Relationships xmlns="http://schemas.openxmlformats.org/package/2006/relationships"><Relationship Id="rId2" Type="http://schemas.openxmlformats.org/officeDocument/2006/relationships/package" Target="../embeddings/Microsoft_Excel_Worksheet23.xlsx"/><Relationship Id="rId1" Type="http://schemas.openxmlformats.org/officeDocument/2006/relationships/themeOverride" Target="../theme/themeOverride15.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1.xml"/><Relationship Id="rId1" Type="http://schemas.microsoft.com/office/2011/relationships/chartStyle" Target="style1.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2.xml"/><Relationship Id="rId1" Type="http://schemas.microsoft.com/office/2011/relationships/chartStyle" Target="style2.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3.xml"/><Relationship Id="rId1" Type="http://schemas.microsoft.com/office/2011/relationships/chartStyle" Target="style3.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8225066302702497E-2"/>
          <c:y val="0.13727214317819036"/>
          <c:w val="0.96627064605979995"/>
          <c:h val="0.8497428606093168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5867-4EAA-A01E-14F6E87D7ECE}"/>
            </c:ext>
          </c:extLst>
        </c:ser>
        <c:ser>
          <c:idx val="1"/>
          <c:order val="1"/>
          <c:tx>
            <c:strRef>
              <c:f>Sheet1!$B$1</c:f>
              <c:strCache>
                <c:ptCount val="1"/>
                <c:pt idx="0">
                  <c:v>5 portions per day +</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General</c:formatCode>
                <c:ptCount val="8"/>
                <c:pt idx="0">
                  <c:v>2.6</c:v>
                </c:pt>
                <c:pt idx="1">
                  <c:v>0.7</c:v>
                </c:pt>
                <c:pt idx="2">
                  <c:v>1.2</c:v>
                </c:pt>
                <c:pt idx="3">
                  <c:v>3.3</c:v>
                </c:pt>
                <c:pt idx="4">
                  <c:v>8.1</c:v>
                </c:pt>
                <c:pt idx="5">
                  <c:v>6</c:v>
                </c:pt>
                <c:pt idx="6">
                  <c:v>5.3</c:v>
                </c:pt>
                <c:pt idx="7">
                  <c:v>2.8</c:v>
                </c:pt>
              </c:numCache>
            </c:numRef>
          </c:val>
          <c:extLst>
            <c:ext xmlns:c16="http://schemas.microsoft.com/office/drawing/2014/chart" uri="{C3380CC4-5D6E-409C-BE32-E72D297353CC}">
              <c16:uniqueId val="{00000001-5867-4EAA-A01E-14F6E87D7ECE}"/>
            </c:ext>
          </c:extLst>
        </c:ser>
        <c:ser>
          <c:idx val="2"/>
          <c:order val="2"/>
          <c:tx>
            <c:strRef>
              <c:f>Sheet1!$C$1</c:f>
              <c:strCache>
                <c:ptCount val="1"/>
                <c:pt idx="0">
                  <c:v>4 portions per day</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Sheet1!$C$2:$C$9</c:f>
              <c:numCache>
                <c:formatCode>General</c:formatCode>
                <c:ptCount val="8"/>
                <c:pt idx="0">
                  <c:v>3.9</c:v>
                </c:pt>
                <c:pt idx="1">
                  <c:v>2.5</c:v>
                </c:pt>
                <c:pt idx="2">
                  <c:v>1.3</c:v>
                </c:pt>
                <c:pt idx="3">
                  <c:v>4.2</c:v>
                </c:pt>
                <c:pt idx="4">
                  <c:v>6.7</c:v>
                </c:pt>
                <c:pt idx="5">
                  <c:v>5.7</c:v>
                </c:pt>
                <c:pt idx="6">
                  <c:v>7.2</c:v>
                </c:pt>
                <c:pt idx="7">
                  <c:v>1.9</c:v>
                </c:pt>
              </c:numCache>
            </c:numRef>
          </c:val>
          <c:extLst>
            <c:ext xmlns:c16="http://schemas.microsoft.com/office/drawing/2014/chart" uri="{C3380CC4-5D6E-409C-BE32-E72D297353CC}">
              <c16:uniqueId val="{00000002-5867-4EAA-A01E-14F6E87D7ECE}"/>
            </c:ext>
          </c:extLst>
        </c:ser>
        <c:ser>
          <c:idx val="3"/>
          <c:order val="3"/>
          <c:tx>
            <c:strRef>
              <c:f>Sheet1!$D$1</c:f>
              <c:strCache>
                <c:ptCount val="1"/>
                <c:pt idx="0">
                  <c:v>3 portions per day</c:v>
                </c:pt>
              </c:strCache>
            </c:strRef>
          </c:tx>
          <c:spPr>
            <a:solidFill>
              <a:srgbClr val="81C341">
                <a:lumMod val="40000"/>
                <a:lumOff val="60000"/>
              </a:srgbClr>
            </a:solidFill>
            <a:ln>
              <a:solidFill>
                <a:srgbClr val="FFFFFF"/>
              </a:solidFill>
            </a:ln>
          </c:spPr>
          <c:invertIfNegative val="0"/>
          <c:dLbls>
            <c:spPr>
              <a:noFill/>
              <a:ln>
                <a:noFill/>
              </a:ln>
              <a:effectLst/>
            </c:spPr>
            <c:txPr>
              <a:bodyPr anchorCtr="0"/>
              <a:lstStyle/>
              <a:p>
                <a:pPr algn="ctr">
                  <a:defRPr sz="1200">
                    <a:solidFill>
                      <a:srgbClr val="000000"/>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General</c:formatCode>
                <c:ptCount val="8"/>
                <c:pt idx="0">
                  <c:v>8.3000000000000007</c:v>
                </c:pt>
                <c:pt idx="1">
                  <c:v>5.7</c:v>
                </c:pt>
                <c:pt idx="2">
                  <c:v>7.1</c:v>
                </c:pt>
                <c:pt idx="3">
                  <c:v>11.3</c:v>
                </c:pt>
                <c:pt idx="4">
                  <c:v>13.3</c:v>
                </c:pt>
                <c:pt idx="5">
                  <c:v>14</c:v>
                </c:pt>
                <c:pt idx="6">
                  <c:v>14.5</c:v>
                </c:pt>
                <c:pt idx="7">
                  <c:v>10.4</c:v>
                </c:pt>
              </c:numCache>
            </c:numRef>
          </c:val>
          <c:extLst>
            <c:ext xmlns:c16="http://schemas.microsoft.com/office/drawing/2014/chart" uri="{C3380CC4-5D6E-409C-BE32-E72D297353CC}">
              <c16:uniqueId val="{00000003-5867-4EAA-A01E-14F6E87D7ECE}"/>
            </c:ext>
          </c:extLst>
        </c:ser>
        <c:ser>
          <c:idx val="4"/>
          <c:order val="4"/>
          <c:tx>
            <c:strRef>
              <c:f>Sheet1!$E$1</c:f>
              <c:strCache>
                <c:ptCount val="1"/>
                <c:pt idx="0">
                  <c:v>2 portions per day</c:v>
                </c:pt>
              </c:strCache>
            </c:strRef>
          </c:tx>
          <c:spPr>
            <a:solidFill>
              <a:srgbClr val="F7911E"/>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General</c:formatCode>
                <c:ptCount val="8"/>
                <c:pt idx="0">
                  <c:v>22.1</c:v>
                </c:pt>
                <c:pt idx="1">
                  <c:v>16.3</c:v>
                </c:pt>
                <c:pt idx="2">
                  <c:v>16</c:v>
                </c:pt>
                <c:pt idx="3">
                  <c:v>18.899999999999999</c:v>
                </c:pt>
                <c:pt idx="4">
                  <c:v>15</c:v>
                </c:pt>
                <c:pt idx="5">
                  <c:v>23.7</c:v>
                </c:pt>
                <c:pt idx="6">
                  <c:v>23.1</c:v>
                </c:pt>
                <c:pt idx="7">
                  <c:v>14.6</c:v>
                </c:pt>
              </c:numCache>
            </c:numRef>
          </c:val>
          <c:extLst>
            <c:ext xmlns:c16="http://schemas.microsoft.com/office/drawing/2014/chart" uri="{C3380CC4-5D6E-409C-BE32-E72D297353CC}">
              <c16:uniqueId val="{00000004-5867-4EAA-A01E-14F6E87D7ECE}"/>
            </c:ext>
          </c:extLst>
        </c:ser>
        <c:ser>
          <c:idx val="5"/>
          <c:order val="5"/>
          <c:tx>
            <c:strRef>
              <c:f>Sheet1!$F$1</c:f>
              <c:strCache>
                <c:ptCount val="1"/>
                <c:pt idx="0">
                  <c:v>1 portion per day</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000000"/>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General</c:formatCode>
                <c:ptCount val="8"/>
                <c:pt idx="0">
                  <c:v>20.6</c:v>
                </c:pt>
                <c:pt idx="1">
                  <c:v>23.4</c:v>
                </c:pt>
                <c:pt idx="2">
                  <c:v>19.8</c:v>
                </c:pt>
                <c:pt idx="3">
                  <c:v>19.2</c:v>
                </c:pt>
                <c:pt idx="4">
                  <c:v>13.4</c:v>
                </c:pt>
                <c:pt idx="5">
                  <c:v>22.1</c:v>
                </c:pt>
                <c:pt idx="6">
                  <c:v>18.7</c:v>
                </c:pt>
                <c:pt idx="7">
                  <c:v>18.8</c:v>
                </c:pt>
              </c:numCache>
            </c:numRef>
          </c:val>
          <c:extLst>
            <c:ext xmlns:c16="http://schemas.microsoft.com/office/drawing/2014/chart" uri="{C3380CC4-5D6E-409C-BE32-E72D297353CC}">
              <c16:uniqueId val="{00000005-5867-4EAA-A01E-14F6E87D7ECE}"/>
            </c:ext>
          </c:extLst>
        </c:ser>
        <c:ser>
          <c:idx val="6"/>
          <c:order val="6"/>
          <c:tx>
            <c:strRef>
              <c:f>Sheet1!$G$1</c:f>
              <c:strCache>
                <c:ptCount val="1"/>
                <c:pt idx="0">
                  <c:v>1-6 portions per week</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General</c:formatCode>
                <c:ptCount val="8"/>
                <c:pt idx="0">
                  <c:v>36.799999999999997</c:v>
                </c:pt>
                <c:pt idx="1">
                  <c:v>39.799999999999997</c:v>
                </c:pt>
                <c:pt idx="2">
                  <c:v>38</c:v>
                </c:pt>
                <c:pt idx="3">
                  <c:v>34.700000000000003</c:v>
                </c:pt>
                <c:pt idx="4">
                  <c:v>27.3</c:v>
                </c:pt>
                <c:pt idx="5">
                  <c:v>21.9</c:v>
                </c:pt>
                <c:pt idx="6">
                  <c:v>25</c:v>
                </c:pt>
                <c:pt idx="7">
                  <c:v>36.9</c:v>
                </c:pt>
              </c:numCache>
            </c:numRef>
          </c:val>
          <c:extLst>
            <c:ext xmlns:c16="http://schemas.microsoft.com/office/drawing/2014/chart" uri="{C3380CC4-5D6E-409C-BE32-E72D297353CC}">
              <c16:uniqueId val="{00000006-5867-4EAA-A01E-14F6E87D7ECE}"/>
            </c:ext>
          </c:extLst>
        </c:ser>
        <c:ser>
          <c:idx val="7"/>
          <c:order val="7"/>
          <c:tx>
            <c:strRef>
              <c:f>Sheet1!$H$1</c:f>
              <c:strCache>
                <c:ptCount val="1"/>
                <c:pt idx="0">
                  <c:v>Less than one portion per week/never</c:v>
                </c:pt>
              </c:strCache>
            </c:strRef>
          </c:tx>
          <c:spPr>
            <a:solidFill>
              <a:srgbClr val="C00000"/>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Sheet1!$H$2:$H$9</c:f>
              <c:numCache>
                <c:formatCode>General</c:formatCode>
                <c:ptCount val="8"/>
                <c:pt idx="0">
                  <c:v>5</c:v>
                </c:pt>
                <c:pt idx="1">
                  <c:v>9.6</c:v>
                </c:pt>
                <c:pt idx="2">
                  <c:v>15</c:v>
                </c:pt>
                <c:pt idx="3">
                  <c:v>5.7</c:v>
                </c:pt>
                <c:pt idx="4">
                  <c:v>13.4</c:v>
                </c:pt>
                <c:pt idx="5">
                  <c:v>5.0999999999999996</c:v>
                </c:pt>
                <c:pt idx="6">
                  <c:v>5.4</c:v>
                </c:pt>
                <c:pt idx="7">
                  <c:v>11.3</c:v>
                </c:pt>
              </c:numCache>
            </c:numRef>
          </c:val>
          <c:extLst>
            <c:ext xmlns:c16="http://schemas.microsoft.com/office/drawing/2014/chart" uri="{C3380CC4-5D6E-409C-BE32-E72D297353CC}">
              <c16:uniqueId val="{00000007-5867-4EAA-A01E-14F6E87D7ECE}"/>
            </c:ext>
          </c:extLst>
        </c:ser>
        <c:ser>
          <c:idx val="8"/>
          <c:order val="8"/>
          <c:tx>
            <c:strRef>
              <c:f>Sheet1!$I$1</c:f>
              <c:strCache>
                <c:ptCount val="1"/>
                <c:pt idx="0">
                  <c:v>Don't know</c:v>
                </c:pt>
              </c:strCache>
            </c:strRef>
          </c:tx>
          <c:spPr>
            <a:solidFill>
              <a:srgbClr val="FFFFFF">
                <a:lumMod val="75000"/>
              </a:srgbClr>
            </a:solidFill>
          </c:spPr>
          <c:invertIfNegative val="0"/>
          <c:dLbls>
            <c:spPr>
              <a:noFill/>
              <a:ln>
                <a:noFill/>
              </a:ln>
              <a:effectLst/>
            </c:spPr>
            <c:txPr>
              <a:bodyPr wrap="square" lIns="38100" tIns="19050" rIns="38100" bIns="19050" anchor="ctr" anchorCtr="0">
                <a:spAutoFit/>
              </a:bodyPr>
              <a:lstStyle/>
              <a:p>
                <a:pPr algn="just">
                  <a:defRPr sz="120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Sheet1!$I$2:$I$9</c:f>
              <c:numCache>
                <c:formatCode>General</c:formatCode>
                <c:ptCount val="8"/>
                <c:pt idx="0">
                  <c:v>0.7</c:v>
                </c:pt>
                <c:pt idx="1">
                  <c:v>2</c:v>
                </c:pt>
                <c:pt idx="2">
                  <c:v>1.5</c:v>
                </c:pt>
                <c:pt idx="3">
                  <c:v>2.7</c:v>
                </c:pt>
                <c:pt idx="4">
                  <c:v>2.8</c:v>
                </c:pt>
                <c:pt idx="5">
                  <c:v>1.6</c:v>
                </c:pt>
                <c:pt idx="6">
                  <c:v>0.9</c:v>
                </c:pt>
                <c:pt idx="7">
                  <c:v>3.3</c:v>
                </c:pt>
              </c:numCache>
            </c:numRef>
          </c:val>
          <c:extLst>
            <c:ext xmlns:c16="http://schemas.microsoft.com/office/drawing/2014/chart" uri="{C3380CC4-5D6E-409C-BE32-E72D297353CC}">
              <c16:uniqueId val="{00000008-5867-4EAA-A01E-14F6E87D7ECE}"/>
            </c:ext>
          </c:extLst>
        </c:ser>
        <c:dLbls>
          <c:showLegendKey val="0"/>
          <c:showVal val="0"/>
          <c:showCatName val="0"/>
          <c:showSerName val="0"/>
          <c:showPercent val="0"/>
          <c:showBubbleSize val="0"/>
        </c:dLbls>
        <c:gapWidth val="70"/>
        <c:overlap val="100"/>
        <c:axId val="379171528"/>
        <c:axId val="379171920"/>
      </c:barChart>
      <c:catAx>
        <c:axId val="379171528"/>
        <c:scaling>
          <c:orientation val="maxMin"/>
        </c:scaling>
        <c:delete val="1"/>
        <c:axPos val="l"/>
        <c:numFmt formatCode="General" sourceLinked="0"/>
        <c:majorTickMark val="out"/>
        <c:minorTickMark val="none"/>
        <c:tickLblPos val="nextTo"/>
        <c:crossAx val="379171920"/>
        <c:crosses val="autoZero"/>
        <c:auto val="1"/>
        <c:lblAlgn val="ctr"/>
        <c:lblOffset val="100"/>
        <c:noMultiLvlLbl val="0"/>
      </c:catAx>
      <c:valAx>
        <c:axId val="379171920"/>
        <c:scaling>
          <c:orientation val="minMax"/>
        </c:scaling>
        <c:delete val="1"/>
        <c:axPos val="t"/>
        <c:numFmt formatCode="General" sourceLinked="1"/>
        <c:majorTickMark val="out"/>
        <c:minorTickMark val="none"/>
        <c:tickLblPos val="nextTo"/>
        <c:crossAx val="379171528"/>
        <c:crosses val="autoZero"/>
        <c:crossBetween val="between"/>
      </c:valAx>
    </c:plotArea>
    <c:legend>
      <c:legendPos val="t"/>
      <c:legendEntry>
        <c:idx val="0"/>
        <c:delete val="1"/>
      </c:legendEntry>
      <c:layout>
        <c:manualLayout>
          <c:xMode val="edge"/>
          <c:yMode val="edge"/>
          <c:x val="3.9973288676101698E-2"/>
          <c:y val="0"/>
          <c:w val="0.89808901516134176"/>
          <c:h val="0.14639372704692535"/>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803009210295462E-2"/>
          <c:y val="5.5114650329317082E-2"/>
          <c:w val="0.96627064605979995"/>
          <c:h val="0.877214652185501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EDB9-468A-A962-011C2A579EB0}"/>
            </c:ext>
          </c:extLst>
        </c:ser>
        <c:ser>
          <c:idx val="1"/>
          <c:order val="1"/>
          <c:tx>
            <c:strRef>
              <c:f>Sheet1!$B$1</c:f>
              <c:strCache>
                <c:ptCount val="1"/>
                <c:pt idx="0">
                  <c:v>Breakfast</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General</c:formatCode>
                <c:ptCount val="8"/>
                <c:pt idx="0">
                  <c:v>2</c:v>
                </c:pt>
                <c:pt idx="1">
                  <c:v>1.71</c:v>
                </c:pt>
                <c:pt idx="2">
                  <c:v>1.66</c:v>
                </c:pt>
                <c:pt idx="3">
                  <c:v>1.6300000000000001</c:v>
                </c:pt>
                <c:pt idx="4">
                  <c:v>1.05</c:v>
                </c:pt>
                <c:pt idx="5">
                  <c:v>0.98</c:v>
                </c:pt>
                <c:pt idx="6">
                  <c:v>1.22</c:v>
                </c:pt>
                <c:pt idx="7">
                  <c:v>1.1800000000000002</c:v>
                </c:pt>
              </c:numCache>
            </c:numRef>
          </c:val>
          <c:extLst>
            <c:ext xmlns:c16="http://schemas.microsoft.com/office/drawing/2014/chart" uri="{C3380CC4-5D6E-409C-BE32-E72D297353CC}">
              <c16:uniqueId val="{00000001-EDB9-468A-A962-011C2A579EB0}"/>
            </c:ext>
          </c:extLst>
        </c:ser>
        <c:ser>
          <c:idx val="2"/>
          <c:order val="2"/>
          <c:tx>
            <c:strRef>
              <c:f>Sheet1!$C$1</c:f>
              <c:strCache>
                <c:ptCount val="1"/>
                <c:pt idx="0">
                  <c:v>Between breakfast and lunch</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Sheet1!$C$2:$C$9</c:f>
              <c:numCache>
                <c:formatCode>General</c:formatCode>
                <c:ptCount val="8"/>
                <c:pt idx="0">
                  <c:v>1.38</c:v>
                </c:pt>
                <c:pt idx="1">
                  <c:v>1.03</c:v>
                </c:pt>
                <c:pt idx="2">
                  <c:v>0.65000000000000013</c:v>
                </c:pt>
                <c:pt idx="3">
                  <c:v>0.8</c:v>
                </c:pt>
                <c:pt idx="4">
                  <c:v>0.33</c:v>
                </c:pt>
                <c:pt idx="5">
                  <c:v>0.49000000000000005</c:v>
                </c:pt>
                <c:pt idx="6">
                  <c:v>0.47000000000000003</c:v>
                </c:pt>
                <c:pt idx="7">
                  <c:v>0.51</c:v>
                </c:pt>
              </c:numCache>
            </c:numRef>
          </c:val>
          <c:extLst>
            <c:ext xmlns:c16="http://schemas.microsoft.com/office/drawing/2014/chart" uri="{C3380CC4-5D6E-409C-BE32-E72D297353CC}">
              <c16:uniqueId val="{00000002-EDB9-468A-A962-011C2A579EB0}"/>
            </c:ext>
          </c:extLst>
        </c:ser>
        <c:ser>
          <c:idx val="3"/>
          <c:order val="3"/>
          <c:tx>
            <c:strRef>
              <c:f>Sheet1!$D$1</c:f>
              <c:strCache>
                <c:ptCount val="1"/>
                <c:pt idx="0">
                  <c:v>Lunch</c:v>
                </c:pt>
              </c:strCache>
            </c:strRef>
          </c:tx>
          <c:spPr>
            <a:solidFill>
              <a:srgbClr val="EF5205"/>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General</c:formatCode>
                <c:ptCount val="8"/>
                <c:pt idx="0">
                  <c:v>1.43</c:v>
                </c:pt>
                <c:pt idx="1">
                  <c:v>1.53</c:v>
                </c:pt>
                <c:pt idx="2">
                  <c:v>1.6700000000000002</c:v>
                </c:pt>
                <c:pt idx="3">
                  <c:v>1.4899999999999998</c:v>
                </c:pt>
                <c:pt idx="4">
                  <c:v>0.88000000000000012</c:v>
                </c:pt>
                <c:pt idx="5">
                  <c:v>0.62000000000000011</c:v>
                </c:pt>
                <c:pt idx="6">
                  <c:v>0.76</c:v>
                </c:pt>
                <c:pt idx="7">
                  <c:v>0.71</c:v>
                </c:pt>
              </c:numCache>
            </c:numRef>
          </c:val>
          <c:extLst>
            <c:ext xmlns:c16="http://schemas.microsoft.com/office/drawing/2014/chart" uri="{C3380CC4-5D6E-409C-BE32-E72D297353CC}">
              <c16:uniqueId val="{00000003-EDB9-468A-A962-011C2A579EB0}"/>
            </c:ext>
          </c:extLst>
        </c:ser>
        <c:ser>
          <c:idx val="4"/>
          <c:order val="4"/>
          <c:tx>
            <c:strRef>
              <c:f>Sheet1!$E$1</c:f>
              <c:strCache>
                <c:ptCount val="1"/>
                <c:pt idx="0">
                  <c:v>Between lunch and dinner</c:v>
                </c:pt>
              </c:strCache>
            </c:strRef>
          </c:tx>
          <c:spPr>
            <a:solidFill>
              <a:srgbClr val="EF5205">
                <a:lumMod val="60000"/>
                <a:lumOff val="40000"/>
              </a:srgbClr>
            </a:solidFill>
            <a:ln>
              <a:solidFill>
                <a:srgbClr val="FFFFFF"/>
              </a:solidFill>
            </a:ln>
          </c:spPr>
          <c:invertIfNegative val="0"/>
          <c:dLbls>
            <c:dLbl>
              <c:idx val="0"/>
              <c:layout>
                <c:manualLayout>
                  <c:x val="1.1063074208713133E-2"/>
                  <c:y val="2.173136382419715E-7"/>
                </c:manualLayout>
              </c:layout>
              <c:spPr>
                <a:noFill/>
                <a:ln>
                  <a:noFill/>
                </a:ln>
                <a:effectLst/>
              </c:spPr>
              <c:txPr>
                <a:bodyPr wrap="square" lIns="38100" tIns="19050" rIns="38100" bIns="19050" anchor="ctr">
                  <a:noAutofit/>
                </a:bodyPr>
                <a:lstStyle/>
                <a:p>
                  <a:pPr>
                    <a:defRPr sz="1200">
                      <a:solidFill>
                        <a:srgbClr val="FFFFFF"/>
                      </a:solidFill>
                    </a:defRPr>
                  </a:pPr>
                  <a:endParaRPr lang="nb-NO"/>
                </a:p>
              </c:txPr>
              <c:dLblPos val="ctr"/>
              <c:showLegendKey val="0"/>
              <c:showVal val="1"/>
              <c:showCatName val="0"/>
              <c:showSerName val="0"/>
              <c:showPercent val="0"/>
              <c:showBubbleSize val="0"/>
              <c:extLst>
                <c:ext xmlns:c15="http://schemas.microsoft.com/office/drawing/2012/chart" uri="{CE6537A1-D6FC-4f65-9D91-7224C49458BB}">
                  <c15:layout>
                    <c:manualLayout>
                      <c:w val="6.5265896655139446E-2"/>
                      <c:h val="3.8100296328877244E-2"/>
                    </c:manualLayout>
                  </c15:layout>
                </c:ext>
                <c:ext xmlns:c16="http://schemas.microsoft.com/office/drawing/2014/chart" uri="{C3380CC4-5D6E-409C-BE32-E72D297353CC}">
                  <c16:uniqueId val="{00000004-EDB9-468A-A962-011C2A579EB0}"/>
                </c:ext>
              </c:extLst>
            </c:dLbl>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General</c:formatCode>
                <c:ptCount val="8"/>
                <c:pt idx="0">
                  <c:v>1.1600000000000001</c:v>
                </c:pt>
                <c:pt idx="1">
                  <c:v>0.94000000000000006</c:v>
                </c:pt>
                <c:pt idx="2">
                  <c:v>0.62</c:v>
                </c:pt>
                <c:pt idx="3">
                  <c:v>0.51</c:v>
                </c:pt>
                <c:pt idx="4">
                  <c:v>0.52</c:v>
                </c:pt>
                <c:pt idx="5">
                  <c:v>0.47</c:v>
                </c:pt>
                <c:pt idx="6">
                  <c:v>0.42000000000000004</c:v>
                </c:pt>
                <c:pt idx="7">
                  <c:v>0.38</c:v>
                </c:pt>
              </c:numCache>
            </c:numRef>
          </c:val>
          <c:extLst>
            <c:ext xmlns:c16="http://schemas.microsoft.com/office/drawing/2014/chart" uri="{C3380CC4-5D6E-409C-BE32-E72D297353CC}">
              <c16:uniqueId val="{00000005-EDB9-468A-A962-011C2A579EB0}"/>
            </c:ext>
          </c:extLst>
        </c:ser>
        <c:ser>
          <c:idx val="5"/>
          <c:order val="5"/>
          <c:tx>
            <c:strRef>
              <c:f>Sheet1!$F$1</c:f>
              <c:strCache>
                <c:ptCount val="1"/>
                <c:pt idx="0">
                  <c:v>Dinner</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General</c:formatCode>
                <c:ptCount val="8"/>
                <c:pt idx="0">
                  <c:v>1.26</c:v>
                </c:pt>
                <c:pt idx="1">
                  <c:v>1.2500000000000002</c:v>
                </c:pt>
                <c:pt idx="2">
                  <c:v>1.5499999999999998</c:v>
                </c:pt>
                <c:pt idx="3">
                  <c:v>2.12</c:v>
                </c:pt>
                <c:pt idx="4">
                  <c:v>0.77</c:v>
                </c:pt>
                <c:pt idx="5">
                  <c:v>1.01</c:v>
                </c:pt>
                <c:pt idx="6">
                  <c:v>0.87999999999999989</c:v>
                </c:pt>
                <c:pt idx="7">
                  <c:v>1.1800000000000002</c:v>
                </c:pt>
              </c:numCache>
            </c:numRef>
          </c:val>
          <c:extLst>
            <c:ext xmlns:c16="http://schemas.microsoft.com/office/drawing/2014/chart" uri="{C3380CC4-5D6E-409C-BE32-E72D297353CC}">
              <c16:uniqueId val="{00000006-EDB9-468A-A962-011C2A579EB0}"/>
            </c:ext>
          </c:extLst>
        </c:ser>
        <c:ser>
          <c:idx val="6"/>
          <c:order val="6"/>
          <c:tx>
            <c:strRef>
              <c:f>Sheet1!$G$1</c:f>
              <c:strCache>
                <c:ptCount val="1"/>
                <c:pt idx="0">
                  <c:v>After dinner/evening meal</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General</c:formatCode>
                <c:ptCount val="8"/>
                <c:pt idx="0">
                  <c:v>0.55000000000000004</c:v>
                </c:pt>
                <c:pt idx="1">
                  <c:v>0.22000000000000003</c:v>
                </c:pt>
                <c:pt idx="2">
                  <c:v>0.25</c:v>
                </c:pt>
                <c:pt idx="3">
                  <c:v>0.44</c:v>
                </c:pt>
                <c:pt idx="4">
                  <c:v>0.35000000000000003</c:v>
                </c:pt>
                <c:pt idx="5">
                  <c:v>0.22</c:v>
                </c:pt>
                <c:pt idx="6">
                  <c:v>0.3</c:v>
                </c:pt>
                <c:pt idx="7">
                  <c:v>0.44</c:v>
                </c:pt>
              </c:numCache>
            </c:numRef>
          </c:val>
          <c:extLst>
            <c:ext xmlns:c16="http://schemas.microsoft.com/office/drawing/2014/chart" uri="{C3380CC4-5D6E-409C-BE32-E72D297353CC}">
              <c16:uniqueId val="{00000007-EDB9-468A-A962-011C2A579EB0}"/>
            </c:ext>
          </c:extLst>
        </c:ser>
        <c:dLbls>
          <c:showLegendKey val="0"/>
          <c:showVal val="0"/>
          <c:showCatName val="0"/>
          <c:showSerName val="0"/>
          <c:showPercent val="0"/>
          <c:showBubbleSize val="0"/>
        </c:dLbls>
        <c:gapWidth val="85"/>
        <c:overlap val="100"/>
        <c:axId val="377464744"/>
        <c:axId val="377465136"/>
      </c:barChart>
      <c:catAx>
        <c:axId val="377464744"/>
        <c:scaling>
          <c:orientation val="minMax"/>
        </c:scaling>
        <c:delete val="1"/>
        <c:axPos val="l"/>
        <c:numFmt formatCode="General" sourceLinked="0"/>
        <c:majorTickMark val="out"/>
        <c:minorTickMark val="none"/>
        <c:tickLblPos val="nextTo"/>
        <c:crossAx val="377465136"/>
        <c:crosses val="autoZero"/>
        <c:auto val="1"/>
        <c:lblAlgn val="ctr"/>
        <c:lblOffset val="100"/>
        <c:noMultiLvlLbl val="0"/>
      </c:catAx>
      <c:valAx>
        <c:axId val="377465136"/>
        <c:scaling>
          <c:orientation val="minMax"/>
          <c:max val="8"/>
        </c:scaling>
        <c:delete val="0"/>
        <c:axPos val="b"/>
        <c:numFmt formatCode="General" sourceLinked="1"/>
        <c:majorTickMark val="out"/>
        <c:minorTickMark val="none"/>
        <c:tickLblPos val="nextTo"/>
        <c:txPr>
          <a:bodyPr/>
          <a:lstStyle/>
          <a:p>
            <a:pPr>
              <a:defRPr sz="1400"/>
            </a:pPr>
            <a:endParaRPr lang="nb-NO"/>
          </a:p>
        </c:txPr>
        <c:crossAx val="377464744"/>
        <c:crosses val="autoZero"/>
        <c:crossBetween val="between"/>
        <c:majorUnit val="1"/>
      </c:valAx>
    </c:plotArea>
    <c:legend>
      <c:legendPos val="t"/>
      <c:legendEntry>
        <c:idx val="0"/>
        <c:delete val="1"/>
      </c:legendEntry>
      <c:layout>
        <c:manualLayout>
          <c:xMode val="edge"/>
          <c:yMode val="edge"/>
          <c:x val="3.9973288676101698E-2"/>
          <c:y val="0"/>
          <c:w val="0.8833523118429053"/>
          <c:h val="5.0138819952173605E-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803009210295462E-2"/>
          <c:y val="5.5114650329317082E-2"/>
          <c:w val="0.96627064605979995"/>
          <c:h val="0.8497428606093168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9B5C-4BE6-AA00-FD11DCF4899B}"/>
            </c:ext>
          </c:extLst>
        </c:ser>
        <c:ser>
          <c:idx val="1"/>
          <c:order val="1"/>
          <c:tx>
            <c:strRef>
              <c:f>Sheet1!$B$1</c:f>
              <c:strCache>
                <c:ptCount val="1"/>
                <c:pt idx="0">
                  <c:v>Breakfast</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General</c:formatCode>
                <c:ptCount val="8"/>
                <c:pt idx="0">
                  <c:v>0.64</c:v>
                </c:pt>
                <c:pt idx="1">
                  <c:v>0.65</c:v>
                </c:pt>
                <c:pt idx="2">
                  <c:v>0.53</c:v>
                </c:pt>
                <c:pt idx="3">
                  <c:v>0.7</c:v>
                </c:pt>
                <c:pt idx="4">
                  <c:v>0.46</c:v>
                </c:pt>
                <c:pt idx="5">
                  <c:v>0.41</c:v>
                </c:pt>
                <c:pt idx="6">
                  <c:v>0.47</c:v>
                </c:pt>
                <c:pt idx="7">
                  <c:v>0.45</c:v>
                </c:pt>
              </c:numCache>
            </c:numRef>
          </c:val>
          <c:extLst>
            <c:ext xmlns:c16="http://schemas.microsoft.com/office/drawing/2014/chart" uri="{C3380CC4-5D6E-409C-BE32-E72D297353CC}">
              <c16:uniqueId val="{00000001-9B5C-4BE6-AA00-FD11DCF4899B}"/>
            </c:ext>
          </c:extLst>
        </c:ser>
        <c:ser>
          <c:idx val="2"/>
          <c:order val="2"/>
          <c:tx>
            <c:strRef>
              <c:f>Sheet1!$C$1</c:f>
              <c:strCache>
                <c:ptCount val="1"/>
                <c:pt idx="0">
                  <c:v>Between breakfast and lunch</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Sheet1!$C$2:$C$9</c:f>
              <c:numCache>
                <c:formatCode>General</c:formatCode>
                <c:ptCount val="8"/>
                <c:pt idx="0">
                  <c:v>0.48</c:v>
                </c:pt>
                <c:pt idx="1">
                  <c:v>0.49</c:v>
                </c:pt>
                <c:pt idx="2">
                  <c:v>0.22</c:v>
                </c:pt>
                <c:pt idx="3">
                  <c:v>0.37</c:v>
                </c:pt>
                <c:pt idx="4">
                  <c:v>0.19</c:v>
                </c:pt>
                <c:pt idx="5">
                  <c:v>0.28000000000000003</c:v>
                </c:pt>
                <c:pt idx="6">
                  <c:v>0.27</c:v>
                </c:pt>
                <c:pt idx="7">
                  <c:v>0.34</c:v>
                </c:pt>
              </c:numCache>
            </c:numRef>
          </c:val>
          <c:extLst>
            <c:ext xmlns:c16="http://schemas.microsoft.com/office/drawing/2014/chart" uri="{C3380CC4-5D6E-409C-BE32-E72D297353CC}">
              <c16:uniqueId val="{00000002-9B5C-4BE6-AA00-FD11DCF4899B}"/>
            </c:ext>
          </c:extLst>
        </c:ser>
        <c:ser>
          <c:idx val="3"/>
          <c:order val="3"/>
          <c:tx>
            <c:strRef>
              <c:f>Sheet1!$D$1</c:f>
              <c:strCache>
                <c:ptCount val="1"/>
                <c:pt idx="0">
                  <c:v>Lunch</c:v>
                </c:pt>
              </c:strCache>
            </c:strRef>
          </c:tx>
          <c:spPr>
            <a:solidFill>
              <a:srgbClr val="EF5205"/>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General</c:formatCode>
                <c:ptCount val="8"/>
                <c:pt idx="0">
                  <c:v>0.35</c:v>
                </c:pt>
                <c:pt idx="1">
                  <c:v>0.62</c:v>
                </c:pt>
                <c:pt idx="2">
                  <c:v>0.61</c:v>
                </c:pt>
                <c:pt idx="3">
                  <c:v>0.56999999999999995</c:v>
                </c:pt>
                <c:pt idx="4">
                  <c:v>0.15</c:v>
                </c:pt>
                <c:pt idx="5">
                  <c:v>0.14000000000000001</c:v>
                </c:pt>
                <c:pt idx="6">
                  <c:v>0.13</c:v>
                </c:pt>
                <c:pt idx="7">
                  <c:v>0.24</c:v>
                </c:pt>
              </c:numCache>
            </c:numRef>
          </c:val>
          <c:extLst>
            <c:ext xmlns:c16="http://schemas.microsoft.com/office/drawing/2014/chart" uri="{C3380CC4-5D6E-409C-BE32-E72D297353CC}">
              <c16:uniqueId val="{00000003-9B5C-4BE6-AA00-FD11DCF4899B}"/>
            </c:ext>
          </c:extLst>
        </c:ser>
        <c:ser>
          <c:idx val="4"/>
          <c:order val="4"/>
          <c:tx>
            <c:strRef>
              <c:f>Sheet1!$E$1</c:f>
              <c:strCache>
                <c:ptCount val="1"/>
                <c:pt idx="0">
                  <c:v>Between lunch and dinner</c:v>
                </c:pt>
              </c:strCache>
            </c:strRef>
          </c:tx>
          <c:spPr>
            <a:solidFill>
              <a:srgbClr val="EF5205">
                <a:lumMod val="60000"/>
                <a:lumOff val="40000"/>
              </a:srgbClr>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General</c:formatCode>
                <c:ptCount val="8"/>
                <c:pt idx="0">
                  <c:v>0.51</c:v>
                </c:pt>
                <c:pt idx="1">
                  <c:v>0.46</c:v>
                </c:pt>
                <c:pt idx="2">
                  <c:v>0.3</c:v>
                </c:pt>
                <c:pt idx="3">
                  <c:v>0.25</c:v>
                </c:pt>
                <c:pt idx="4">
                  <c:v>0.33</c:v>
                </c:pt>
                <c:pt idx="5">
                  <c:v>0.28999999999999998</c:v>
                </c:pt>
                <c:pt idx="6">
                  <c:v>0.31</c:v>
                </c:pt>
                <c:pt idx="7">
                  <c:v>0.26</c:v>
                </c:pt>
              </c:numCache>
            </c:numRef>
          </c:val>
          <c:extLst>
            <c:ext xmlns:c16="http://schemas.microsoft.com/office/drawing/2014/chart" uri="{C3380CC4-5D6E-409C-BE32-E72D297353CC}">
              <c16:uniqueId val="{00000004-9B5C-4BE6-AA00-FD11DCF4899B}"/>
            </c:ext>
          </c:extLst>
        </c:ser>
        <c:ser>
          <c:idx val="5"/>
          <c:order val="5"/>
          <c:tx>
            <c:strRef>
              <c:f>Sheet1!$F$1</c:f>
              <c:strCache>
                <c:ptCount val="1"/>
                <c:pt idx="0">
                  <c:v>Dinner</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General</c:formatCode>
                <c:ptCount val="8"/>
                <c:pt idx="0">
                  <c:v>0.44</c:v>
                </c:pt>
                <c:pt idx="1">
                  <c:v>0.51</c:v>
                </c:pt>
                <c:pt idx="2">
                  <c:v>0.53</c:v>
                </c:pt>
                <c:pt idx="3">
                  <c:v>0.48</c:v>
                </c:pt>
                <c:pt idx="4">
                  <c:v>0.27</c:v>
                </c:pt>
                <c:pt idx="5">
                  <c:v>0.1</c:v>
                </c:pt>
                <c:pt idx="6">
                  <c:v>0.1</c:v>
                </c:pt>
                <c:pt idx="7">
                  <c:v>0.1</c:v>
                </c:pt>
              </c:numCache>
            </c:numRef>
          </c:val>
          <c:extLst>
            <c:ext xmlns:c16="http://schemas.microsoft.com/office/drawing/2014/chart" uri="{C3380CC4-5D6E-409C-BE32-E72D297353CC}">
              <c16:uniqueId val="{00000005-9B5C-4BE6-AA00-FD11DCF4899B}"/>
            </c:ext>
          </c:extLst>
        </c:ser>
        <c:ser>
          <c:idx val="6"/>
          <c:order val="6"/>
          <c:tx>
            <c:strRef>
              <c:f>Sheet1!$G$1</c:f>
              <c:strCache>
                <c:ptCount val="1"/>
                <c:pt idx="0">
                  <c:v>After dinner/evening meal</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General</c:formatCode>
                <c:ptCount val="8"/>
                <c:pt idx="0">
                  <c:v>0.18</c:v>
                </c:pt>
                <c:pt idx="1">
                  <c:v>7.0000000000000007E-2</c:v>
                </c:pt>
                <c:pt idx="2">
                  <c:v>0.12</c:v>
                </c:pt>
                <c:pt idx="3">
                  <c:v>0.24</c:v>
                </c:pt>
                <c:pt idx="4">
                  <c:v>0.23</c:v>
                </c:pt>
                <c:pt idx="5">
                  <c:v>0.17</c:v>
                </c:pt>
                <c:pt idx="6">
                  <c:v>0.21</c:v>
                </c:pt>
                <c:pt idx="7">
                  <c:v>0.31</c:v>
                </c:pt>
              </c:numCache>
            </c:numRef>
          </c:val>
          <c:extLst>
            <c:ext xmlns:c16="http://schemas.microsoft.com/office/drawing/2014/chart" uri="{C3380CC4-5D6E-409C-BE32-E72D297353CC}">
              <c16:uniqueId val="{00000006-9B5C-4BE6-AA00-FD11DCF4899B}"/>
            </c:ext>
          </c:extLst>
        </c:ser>
        <c:dLbls>
          <c:showLegendKey val="0"/>
          <c:showVal val="0"/>
          <c:showCatName val="0"/>
          <c:showSerName val="0"/>
          <c:showPercent val="0"/>
          <c:showBubbleSize val="0"/>
        </c:dLbls>
        <c:gapWidth val="85"/>
        <c:overlap val="100"/>
        <c:axId val="377466312"/>
        <c:axId val="494951632"/>
      </c:barChart>
      <c:catAx>
        <c:axId val="377466312"/>
        <c:scaling>
          <c:orientation val="minMax"/>
        </c:scaling>
        <c:delete val="1"/>
        <c:axPos val="l"/>
        <c:numFmt formatCode="General" sourceLinked="0"/>
        <c:majorTickMark val="out"/>
        <c:minorTickMark val="none"/>
        <c:tickLblPos val="nextTo"/>
        <c:crossAx val="494951632"/>
        <c:crosses val="autoZero"/>
        <c:auto val="1"/>
        <c:lblAlgn val="ctr"/>
        <c:lblOffset val="100"/>
        <c:noMultiLvlLbl val="0"/>
      </c:catAx>
      <c:valAx>
        <c:axId val="494951632"/>
        <c:scaling>
          <c:orientation val="minMax"/>
          <c:max val="3"/>
        </c:scaling>
        <c:delete val="0"/>
        <c:axPos val="b"/>
        <c:numFmt formatCode="General" sourceLinked="1"/>
        <c:majorTickMark val="out"/>
        <c:minorTickMark val="none"/>
        <c:tickLblPos val="nextTo"/>
        <c:txPr>
          <a:bodyPr/>
          <a:lstStyle/>
          <a:p>
            <a:pPr>
              <a:defRPr sz="1600"/>
            </a:pPr>
            <a:endParaRPr lang="nb-NO"/>
          </a:p>
        </c:txPr>
        <c:crossAx val="377466312"/>
        <c:crosses val="autoZero"/>
        <c:crossBetween val="between"/>
        <c:majorUnit val="0.5"/>
      </c:valAx>
    </c:plotArea>
    <c:legend>
      <c:legendPos val="t"/>
      <c:legendEntry>
        <c:idx val="0"/>
        <c:delete val="1"/>
      </c:legendEntry>
      <c:layout>
        <c:manualLayout>
          <c:xMode val="edge"/>
          <c:yMode val="edge"/>
          <c:x val="3.9973288676101698E-2"/>
          <c:y val="0"/>
          <c:w val="0.8833523118429053"/>
          <c:h val="5.0138819952173605E-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803009210295462E-2"/>
          <c:y val="5.5114650329317082E-2"/>
          <c:w val="0.96627064605979995"/>
          <c:h val="0.8497428606093168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6839-4441-863C-22E84E29864C}"/>
            </c:ext>
          </c:extLst>
        </c:ser>
        <c:ser>
          <c:idx val="1"/>
          <c:order val="1"/>
          <c:tx>
            <c:strRef>
              <c:f>Sheet1!$B$1</c:f>
              <c:strCache>
                <c:ptCount val="1"/>
                <c:pt idx="0">
                  <c:v>Breakfast</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General</c:formatCode>
                <c:ptCount val="8"/>
                <c:pt idx="0">
                  <c:v>0.61</c:v>
                </c:pt>
                <c:pt idx="1">
                  <c:v>0.4</c:v>
                </c:pt>
                <c:pt idx="2">
                  <c:v>0.49</c:v>
                </c:pt>
                <c:pt idx="3">
                  <c:v>0.4</c:v>
                </c:pt>
                <c:pt idx="4">
                  <c:v>0.35</c:v>
                </c:pt>
                <c:pt idx="5">
                  <c:v>0.31</c:v>
                </c:pt>
                <c:pt idx="6">
                  <c:v>0.42</c:v>
                </c:pt>
                <c:pt idx="7">
                  <c:v>0.4</c:v>
                </c:pt>
              </c:numCache>
            </c:numRef>
          </c:val>
          <c:extLst>
            <c:ext xmlns:c16="http://schemas.microsoft.com/office/drawing/2014/chart" uri="{C3380CC4-5D6E-409C-BE32-E72D297353CC}">
              <c16:uniqueId val="{00000001-6839-4441-863C-22E84E29864C}"/>
            </c:ext>
          </c:extLst>
        </c:ser>
        <c:ser>
          <c:idx val="2"/>
          <c:order val="2"/>
          <c:tx>
            <c:strRef>
              <c:f>Sheet1!$C$1</c:f>
              <c:strCache>
                <c:ptCount val="1"/>
                <c:pt idx="0">
                  <c:v>Between breakfast and lunch</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Sheet1!$C$2:$C$9</c:f>
              <c:numCache>
                <c:formatCode>General</c:formatCode>
                <c:ptCount val="8"/>
                <c:pt idx="0">
                  <c:v>0.28999999999999998</c:v>
                </c:pt>
                <c:pt idx="1">
                  <c:v>0.22</c:v>
                </c:pt>
                <c:pt idx="2">
                  <c:v>0.19</c:v>
                </c:pt>
                <c:pt idx="3">
                  <c:v>0.21</c:v>
                </c:pt>
                <c:pt idx="4">
                  <c:v>0.09</c:v>
                </c:pt>
                <c:pt idx="5">
                  <c:v>0.13</c:v>
                </c:pt>
                <c:pt idx="6">
                  <c:v>0.13</c:v>
                </c:pt>
                <c:pt idx="7">
                  <c:v>0.11</c:v>
                </c:pt>
              </c:numCache>
            </c:numRef>
          </c:val>
          <c:extLst>
            <c:ext xmlns:c16="http://schemas.microsoft.com/office/drawing/2014/chart" uri="{C3380CC4-5D6E-409C-BE32-E72D297353CC}">
              <c16:uniqueId val="{00000002-6839-4441-863C-22E84E29864C}"/>
            </c:ext>
          </c:extLst>
        </c:ser>
        <c:ser>
          <c:idx val="3"/>
          <c:order val="3"/>
          <c:tx>
            <c:strRef>
              <c:f>Sheet1!$D$1</c:f>
              <c:strCache>
                <c:ptCount val="1"/>
                <c:pt idx="0">
                  <c:v>Lunch</c:v>
                </c:pt>
              </c:strCache>
            </c:strRef>
          </c:tx>
          <c:spPr>
            <a:solidFill>
              <a:srgbClr val="EF5205"/>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General</c:formatCode>
                <c:ptCount val="8"/>
                <c:pt idx="0">
                  <c:v>0.63</c:v>
                </c:pt>
                <c:pt idx="1">
                  <c:v>0.72</c:v>
                </c:pt>
                <c:pt idx="2">
                  <c:v>0.88</c:v>
                </c:pt>
                <c:pt idx="3">
                  <c:v>0.69</c:v>
                </c:pt>
                <c:pt idx="4">
                  <c:v>0.67</c:v>
                </c:pt>
                <c:pt idx="5">
                  <c:v>0.42</c:v>
                </c:pt>
                <c:pt idx="6">
                  <c:v>0.59</c:v>
                </c:pt>
                <c:pt idx="7">
                  <c:v>0.36</c:v>
                </c:pt>
              </c:numCache>
            </c:numRef>
          </c:val>
          <c:extLst>
            <c:ext xmlns:c16="http://schemas.microsoft.com/office/drawing/2014/chart" uri="{C3380CC4-5D6E-409C-BE32-E72D297353CC}">
              <c16:uniqueId val="{00000003-6839-4441-863C-22E84E29864C}"/>
            </c:ext>
          </c:extLst>
        </c:ser>
        <c:ser>
          <c:idx val="4"/>
          <c:order val="4"/>
          <c:tx>
            <c:strRef>
              <c:f>Sheet1!$E$1</c:f>
              <c:strCache>
                <c:ptCount val="1"/>
                <c:pt idx="0">
                  <c:v>Between lunch and dinner</c:v>
                </c:pt>
              </c:strCache>
            </c:strRef>
          </c:tx>
          <c:spPr>
            <a:solidFill>
              <a:srgbClr val="EF5205">
                <a:lumMod val="60000"/>
                <a:lumOff val="40000"/>
              </a:srgbClr>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General</c:formatCode>
                <c:ptCount val="8"/>
                <c:pt idx="0">
                  <c:v>0.22</c:v>
                </c:pt>
                <c:pt idx="1">
                  <c:v>0.18</c:v>
                </c:pt>
                <c:pt idx="2">
                  <c:v>0.08</c:v>
                </c:pt>
                <c:pt idx="3">
                  <c:v>0.11</c:v>
                </c:pt>
                <c:pt idx="4">
                  <c:v>0.11</c:v>
                </c:pt>
                <c:pt idx="5">
                  <c:v>0.13</c:v>
                </c:pt>
                <c:pt idx="6">
                  <c:v>7.0000000000000007E-2</c:v>
                </c:pt>
                <c:pt idx="7">
                  <c:v>0.09</c:v>
                </c:pt>
              </c:numCache>
            </c:numRef>
          </c:val>
          <c:extLst>
            <c:ext xmlns:c16="http://schemas.microsoft.com/office/drawing/2014/chart" uri="{C3380CC4-5D6E-409C-BE32-E72D297353CC}">
              <c16:uniqueId val="{00000004-6839-4441-863C-22E84E29864C}"/>
            </c:ext>
          </c:extLst>
        </c:ser>
        <c:ser>
          <c:idx val="5"/>
          <c:order val="5"/>
          <c:tx>
            <c:strRef>
              <c:f>Sheet1!$F$1</c:f>
              <c:strCache>
                <c:ptCount val="1"/>
                <c:pt idx="0">
                  <c:v>Dinner</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General</c:formatCode>
                <c:ptCount val="8"/>
                <c:pt idx="0">
                  <c:v>0.45</c:v>
                </c:pt>
                <c:pt idx="1">
                  <c:v>0.56999999999999995</c:v>
                </c:pt>
                <c:pt idx="2">
                  <c:v>0.85</c:v>
                </c:pt>
                <c:pt idx="3">
                  <c:v>1.42</c:v>
                </c:pt>
                <c:pt idx="4">
                  <c:v>0.43</c:v>
                </c:pt>
                <c:pt idx="5">
                  <c:v>0.84</c:v>
                </c:pt>
                <c:pt idx="6">
                  <c:v>0.71</c:v>
                </c:pt>
                <c:pt idx="7">
                  <c:v>1.05</c:v>
                </c:pt>
              </c:numCache>
            </c:numRef>
          </c:val>
          <c:extLst>
            <c:ext xmlns:c16="http://schemas.microsoft.com/office/drawing/2014/chart" uri="{C3380CC4-5D6E-409C-BE32-E72D297353CC}">
              <c16:uniqueId val="{00000005-6839-4441-863C-22E84E29864C}"/>
            </c:ext>
          </c:extLst>
        </c:ser>
        <c:ser>
          <c:idx val="6"/>
          <c:order val="6"/>
          <c:tx>
            <c:strRef>
              <c:f>Sheet1!$G$1</c:f>
              <c:strCache>
                <c:ptCount val="1"/>
                <c:pt idx="0">
                  <c:v>After dinner/evening meal</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General</c:formatCode>
                <c:ptCount val="8"/>
                <c:pt idx="0">
                  <c:v>0.1</c:v>
                </c:pt>
                <c:pt idx="1">
                  <c:v>0.04</c:v>
                </c:pt>
                <c:pt idx="2">
                  <c:v>0.04</c:v>
                </c:pt>
                <c:pt idx="3">
                  <c:v>0.08</c:v>
                </c:pt>
                <c:pt idx="4">
                  <c:v>0.06</c:v>
                </c:pt>
                <c:pt idx="5">
                  <c:v>0.02</c:v>
                </c:pt>
                <c:pt idx="6">
                  <c:v>0.04</c:v>
                </c:pt>
                <c:pt idx="7">
                  <c:v>7.0000000000000007E-2</c:v>
                </c:pt>
              </c:numCache>
            </c:numRef>
          </c:val>
          <c:extLst>
            <c:ext xmlns:c16="http://schemas.microsoft.com/office/drawing/2014/chart" uri="{C3380CC4-5D6E-409C-BE32-E72D297353CC}">
              <c16:uniqueId val="{00000006-6839-4441-863C-22E84E29864C}"/>
            </c:ext>
          </c:extLst>
        </c:ser>
        <c:dLbls>
          <c:showLegendKey val="0"/>
          <c:showVal val="0"/>
          <c:showCatName val="0"/>
          <c:showSerName val="0"/>
          <c:showPercent val="0"/>
          <c:showBubbleSize val="0"/>
        </c:dLbls>
        <c:gapWidth val="85"/>
        <c:overlap val="100"/>
        <c:axId val="494749296"/>
        <c:axId val="494749688"/>
      </c:barChart>
      <c:catAx>
        <c:axId val="494749296"/>
        <c:scaling>
          <c:orientation val="minMax"/>
        </c:scaling>
        <c:delete val="1"/>
        <c:axPos val="l"/>
        <c:numFmt formatCode="General" sourceLinked="0"/>
        <c:majorTickMark val="out"/>
        <c:minorTickMark val="none"/>
        <c:tickLblPos val="nextTo"/>
        <c:crossAx val="494749688"/>
        <c:crosses val="autoZero"/>
        <c:auto val="1"/>
        <c:lblAlgn val="ctr"/>
        <c:lblOffset val="100"/>
        <c:noMultiLvlLbl val="0"/>
      </c:catAx>
      <c:valAx>
        <c:axId val="494749688"/>
        <c:scaling>
          <c:orientation val="minMax"/>
          <c:max val="3"/>
        </c:scaling>
        <c:delete val="0"/>
        <c:axPos val="b"/>
        <c:numFmt formatCode="General" sourceLinked="1"/>
        <c:majorTickMark val="out"/>
        <c:minorTickMark val="none"/>
        <c:tickLblPos val="nextTo"/>
        <c:txPr>
          <a:bodyPr/>
          <a:lstStyle/>
          <a:p>
            <a:pPr>
              <a:defRPr sz="1600"/>
            </a:pPr>
            <a:endParaRPr lang="nb-NO"/>
          </a:p>
        </c:txPr>
        <c:crossAx val="494749296"/>
        <c:crosses val="autoZero"/>
        <c:crossBetween val="between"/>
        <c:majorUnit val="0.5"/>
      </c:valAx>
    </c:plotArea>
    <c:legend>
      <c:legendPos val="t"/>
      <c:legendEntry>
        <c:idx val="0"/>
        <c:delete val="1"/>
      </c:legendEntry>
      <c:layout>
        <c:manualLayout>
          <c:xMode val="edge"/>
          <c:yMode val="edge"/>
          <c:x val="3.9973288676101698E-2"/>
          <c:y val="0"/>
          <c:w val="0.8833523118429053"/>
          <c:h val="5.0138819952173605E-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3600947592976104E-2"/>
          <c:y val="4.9594883915400671E-2"/>
          <c:w val="0.96627064605979995"/>
          <c:h val="0.8702809256865590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0E13-4800-8CAA-90D78F99C715}"/>
            </c:ext>
          </c:extLst>
        </c:ser>
        <c:ser>
          <c:idx val="1"/>
          <c:order val="1"/>
          <c:tx>
            <c:strRef>
              <c:f>Sheet1!$B$1</c:f>
              <c:strCache>
                <c:ptCount val="1"/>
                <c:pt idx="0">
                  <c:v>Breakfast</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General</c:formatCode>
                <c:ptCount val="8"/>
                <c:pt idx="0">
                  <c:v>0.57999999999999996</c:v>
                </c:pt>
                <c:pt idx="1">
                  <c:v>0.49</c:v>
                </c:pt>
                <c:pt idx="2">
                  <c:v>0.56999999999999995</c:v>
                </c:pt>
                <c:pt idx="3">
                  <c:v>0.43</c:v>
                </c:pt>
                <c:pt idx="4">
                  <c:v>0.22</c:v>
                </c:pt>
                <c:pt idx="5">
                  <c:v>0.24</c:v>
                </c:pt>
                <c:pt idx="6">
                  <c:v>0.28999999999999998</c:v>
                </c:pt>
                <c:pt idx="7">
                  <c:v>0.31</c:v>
                </c:pt>
              </c:numCache>
            </c:numRef>
          </c:val>
          <c:extLst>
            <c:ext xmlns:c16="http://schemas.microsoft.com/office/drawing/2014/chart" uri="{C3380CC4-5D6E-409C-BE32-E72D297353CC}">
              <c16:uniqueId val="{00000001-0E13-4800-8CAA-90D78F99C715}"/>
            </c:ext>
          </c:extLst>
        </c:ser>
        <c:ser>
          <c:idx val="2"/>
          <c:order val="2"/>
          <c:tx>
            <c:strRef>
              <c:f>Sheet1!$C$1</c:f>
              <c:strCache>
                <c:ptCount val="1"/>
                <c:pt idx="0">
                  <c:v>Between breakfast and lunch</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Sheet1!$C$2:$C$9</c:f>
              <c:numCache>
                <c:formatCode>General</c:formatCode>
                <c:ptCount val="8"/>
                <c:pt idx="0">
                  <c:v>0.49</c:v>
                </c:pt>
                <c:pt idx="1">
                  <c:v>0.21</c:v>
                </c:pt>
                <c:pt idx="2">
                  <c:v>0.18</c:v>
                </c:pt>
                <c:pt idx="3">
                  <c:v>0.15</c:v>
                </c:pt>
                <c:pt idx="4">
                  <c:v>0.04</c:v>
                </c:pt>
                <c:pt idx="5">
                  <c:v>7.0000000000000007E-2</c:v>
                </c:pt>
                <c:pt idx="6">
                  <c:v>0.06</c:v>
                </c:pt>
                <c:pt idx="7">
                  <c:v>0.05</c:v>
                </c:pt>
              </c:numCache>
            </c:numRef>
          </c:val>
          <c:extLst>
            <c:ext xmlns:c16="http://schemas.microsoft.com/office/drawing/2014/chart" uri="{C3380CC4-5D6E-409C-BE32-E72D297353CC}">
              <c16:uniqueId val="{00000002-0E13-4800-8CAA-90D78F99C715}"/>
            </c:ext>
          </c:extLst>
        </c:ser>
        <c:ser>
          <c:idx val="3"/>
          <c:order val="3"/>
          <c:tx>
            <c:strRef>
              <c:f>Sheet1!$D$1</c:f>
              <c:strCache>
                <c:ptCount val="1"/>
                <c:pt idx="0">
                  <c:v>Lunch</c:v>
                </c:pt>
              </c:strCache>
            </c:strRef>
          </c:tx>
          <c:spPr>
            <a:solidFill>
              <a:srgbClr val="EF5205"/>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General</c:formatCode>
                <c:ptCount val="8"/>
                <c:pt idx="0">
                  <c:v>0.38</c:v>
                </c:pt>
                <c:pt idx="1">
                  <c:v>0.14000000000000001</c:v>
                </c:pt>
                <c:pt idx="2">
                  <c:v>0.13</c:v>
                </c:pt>
                <c:pt idx="3">
                  <c:v>0.16</c:v>
                </c:pt>
                <c:pt idx="4">
                  <c:v>0.05</c:v>
                </c:pt>
                <c:pt idx="5">
                  <c:v>0.04</c:v>
                </c:pt>
                <c:pt idx="6">
                  <c:v>0.03</c:v>
                </c:pt>
                <c:pt idx="7">
                  <c:v>0.1</c:v>
                </c:pt>
              </c:numCache>
            </c:numRef>
          </c:val>
          <c:extLst>
            <c:ext xmlns:c16="http://schemas.microsoft.com/office/drawing/2014/chart" uri="{C3380CC4-5D6E-409C-BE32-E72D297353CC}">
              <c16:uniqueId val="{00000003-0E13-4800-8CAA-90D78F99C715}"/>
            </c:ext>
          </c:extLst>
        </c:ser>
        <c:ser>
          <c:idx val="4"/>
          <c:order val="4"/>
          <c:tx>
            <c:strRef>
              <c:f>Sheet1!$E$1</c:f>
              <c:strCache>
                <c:ptCount val="1"/>
                <c:pt idx="0">
                  <c:v>Between lunch and dinner</c:v>
                </c:pt>
              </c:strCache>
            </c:strRef>
          </c:tx>
          <c:spPr>
            <a:solidFill>
              <a:srgbClr val="EF5205">
                <a:lumMod val="60000"/>
                <a:lumOff val="40000"/>
              </a:srgbClr>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General</c:formatCode>
                <c:ptCount val="8"/>
                <c:pt idx="0">
                  <c:v>0.35</c:v>
                </c:pt>
                <c:pt idx="1">
                  <c:v>0.18</c:v>
                </c:pt>
                <c:pt idx="2">
                  <c:v>0.16</c:v>
                </c:pt>
                <c:pt idx="3">
                  <c:v>0.1</c:v>
                </c:pt>
                <c:pt idx="4">
                  <c:v>0.06</c:v>
                </c:pt>
                <c:pt idx="5">
                  <c:v>0.04</c:v>
                </c:pt>
                <c:pt idx="6">
                  <c:v>0.03</c:v>
                </c:pt>
                <c:pt idx="7">
                  <c:v>0.02</c:v>
                </c:pt>
              </c:numCache>
            </c:numRef>
          </c:val>
          <c:extLst>
            <c:ext xmlns:c16="http://schemas.microsoft.com/office/drawing/2014/chart" uri="{C3380CC4-5D6E-409C-BE32-E72D297353CC}">
              <c16:uniqueId val="{00000004-0E13-4800-8CAA-90D78F99C715}"/>
            </c:ext>
          </c:extLst>
        </c:ser>
        <c:ser>
          <c:idx val="5"/>
          <c:order val="5"/>
          <c:tx>
            <c:strRef>
              <c:f>Sheet1!$F$1</c:f>
              <c:strCache>
                <c:ptCount val="1"/>
                <c:pt idx="0">
                  <c:v>Dinner</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General</c:formatCode>
                <c:ptCount val="8"/>
                <c:pt idx="0">
                  <c:v>0.31</c:v>
                </c:pt>
                <c:pt idx="1">
                  <c:v>0.11</c:v>
                </c:pt>
                <c:pt idx="2">
                  <c:v>0.13</c:v>
                </c:pt>
                <c:pt idx="3">
                  <c:v>0.16</c:v>
                </c:pt>
                <c:pt idx="4">
                  <c:v>0.06</c:v>
                </c:pt>
                <c:pt idx="5">
                  <c:v>0.06</c:v>
                </c:pt>
                <c:pt idx="6">
                  <c:v>0.06</c:v>
                </c:pt>
                <c:pt idx="7">
                  <c:v>0.03</c:v>
                </c:pt>
              </c:numCache>
            </c:numRef>
          </c:val>
          <c:extLst>
            <c:ext xmlns:c16="http://schemas.microsoft.com/office/drawing/2014/chart" uri="{C3380CC4-5D6E-409C-BE32-E72D297353CC}">
              <c16:uniqueId val="{00000005-0E13-4800-8CAA-90D78F99C715}"/>
            </c:ext>
          </c:extLst>
        </c:ser>
        <c:ser>
          <c:idx val="6"/>
          <c:order val="6"/>
          <c:tx>
            <c:strRef>
              <c:f>Sheet1!$G$1</c:f>
              <c:strCache>
                <c:ptCount val="1"/>
                <c:pt idx="0">
                  <c:v>After dinner/evening meal</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General</c:formatCode>
                <c:ptCount val="8"/>
                <c:pt idx="0">
                  <c:v>0.21</c:v>
                </c:pt>
                <c:pt idx="1">
                  <c:v>0.05</c:v>
                </c:pt>
                <c:pt idx="2">
                  <c:v>7.0000000000000007E-2</c:v>
                </c:pt>
                <c:pt idx="3">
                  <c:v>0.08</c:v>
                </c:pt>
                <c:pt idx="4">
                  <c:v>0.05</c:v>
                </c:pt>
                <c:pt idx="5">
                  <c:v>0.02</c:v>
                </c:pt>
                <c:pt idx="6">
                  <c:v>0.04</c:v>
                </c:pt>
                <c:pt idx="7">
                  <c:v>0.05</c:v>
                </c:pt>
              </c:numCache>
            </c:numRef>
          </c:val>
          <c:extLst>
            <c:ext xmlns:c16="http://schemas.microsoft.com/office/drawing/2014/chart" uri="{C3380CC4-5D6E-409C-BE32-E72D297353CC}">
              <c16:uniqueId val="{00000006-0E13-4800-8CAA-90D78F99C715}"/>
            </c:ext>
          </c:extLst>
        </c:ser>
        <c:dLbls>
          <c:showLegendKey val="0"/>
          <c:showVal val="0"/>
          <c:showCatName val="0"/>
          <c:showSerName val="0"/>
          <c:showPercent val="0"/>
          <c:showBubbleSize val="0"/>
        </c:dLbls>
        <c:gapWidth val="85"/>
        <c:overlap val="100"/>
        <c:axId val="494603080"/>
        <c:axId val="494603472"/>
      </c:barChart>
      <c:catAx>
        <c:axId val="494603080"/>
        <c:scaling>
          <c:orientation val="minMax"/>
        </c:scaling>
        <c:delete val="1"/>
        <c:axPos val="l"/>
        <c:numFmt formatCode="General" sourceLinked="0"/>
        <c:majorTickMark val="out"/>
        <c:minorTickMark val="none"/>
        <c:tickLblPos val="nextTo"/>
        <c:crossAx val="494603472"/>
        <c:crosses val="autoZero"/>
        <c:auto val="1"/>
        <c:lblAlgn val="ctr"/>
        <c:lblOffset val="100"/>
        <c:noMultiLvlLbl val="0"/>
      </c:catAx>
      <c:valAx>
        <c:axId val="494603472"/>
        <c:scaling>
          <c:orientation val="minMax"/>
          <c:max val="2.5"/>
          <c:min val="0"/>
        </c:scaling>
        <c:delete val="0"/>
        <c:axPos val="b"/>
        <c:numFmt formatCode="General" sourceLinked="1"/>
        <c:majorTickMark val="out"/>
        <c:minorTickMark val="none"/>
        <c:tickLblPos val="nextTo"/>
        <c:txPr>
          <a:bodyPr/>
          <a:lstStyle/>
          <a:p>
            <a:pPr>
              <a:defRPr sz="1600"/>
            </a:pPr>
            <a:endParaRPr lang="nb-NO"/>
          </a:p>
        </c:txPr>
        <c:crossAx val="494603080"/>
        <c:crosses val="autoZero"/>
        <c:crossBetween val="between"/>
        <c:majorUnit val="0.5"/>
      </c:valAx>
    </c:plotArea>
    <c:legend>
      <c:legendPos val="t"/>
      <c:legendEntry>
        <c:idx val="0"/>
        <c:delete val="1"/>
      </c:legendEntry>
      <c:layout>
        <c:manualLayout>
          <c:xMode val="edge"/>
          <c:yMode val="edge"/>
          <c:x val="3.9973288676101698E-2"/>
          <c:y val="0"/>
          <c:w val="0.8833523118429053"/>
          <c:h val="5.0138819952173605E-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803009210295462E-2"/>
          <c:y val="5.5114650329317082E-2"/>
          <c:w val="0.96627064605979995"/>
          <c:h val="0.8497428606093168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45B6-4F60-AB99-846A688E9A18}"/>
            </c:ext>
          </c:extLst>
        </c:ser>
        <c:ser>
          <c:idx val="1"/>
          <c:order val="1"/>
          <c:tx>
            <c:strRef>
              <c:f>Sheet1!$B$1</c:f>
              <c:strCache>
                <c:ptCount val="1"/>
                <c:pt idx="0">
                  <c:v>Breakfast</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General</c:formatCode>
                <c:ptCount val="8"/>
                <c:pt idx="0">
                  <c:v>0.17</c:v>
                </c:pt>
                <c:pt idx="1">
                  <c:v>0.17</c:v>
                </c:pt>
                <c:pt idx="2">
                  <c:v>7.0000000000000007E-2</c:v>
                </c:pt>
                <c:pt idx="3">
                  <c:v>0.1</c:v>
                </c:pt>
                <c:pt idx="4">
                  <c:v>0.02</c:v>
                </c:pt>
                <c:pt idx="5">
                  <c:v>0.02</c:v>
                </c:pt>
                <c:pt idx="6">
                  <c:v>0.04</c:v>
                </c:pt>
                <c:pt idx="7">
                  <c:v>0.02</c:v>
                </c:pt>
              </c:numCache>
            </c:numRef>
          </c:val>
          <c:extLst>
            <c:ext xmlns:c16="http://schemas.microsoft.com/office/drawing/2014/chart" uri="{C3380CC4-5D6E-409C-BE32-E72D297353CC}">
              <c16:uniqueId val="{00000001-45B6-4F60-AB99-846A688E9A18}"/>
            </c:ext>
          </c:extLst>
        </c:ser>
        <c:ser>
          <c:idx val="2"/>
          <c:order val="2"/>
          <c:tx>
            <c:strRef>
              <c:f>Sheet1!$C$1</c:f>
              <c:strCache>
                <c:ptCount val="1"/>
                <c:pt idx="0">
                  <c:v>Between breakfast and lunch</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Sheet1!$C$2:$C$9</c:f>
              <c:numCache>
                <c:formatCode>General</c:formatCode>
                <c:ptCount val="8"/>
                <c:pt idx="0">
                  <c:v>0.12</c:v>
                </c:pt>
                <c:pt idx="1">
                  <c:v>0.11</c:v>
                </c:pt>
                <c:pt idx="2">
                  <c:v>0.06</c:v>
                </c:pt>
                <c:pt idx="3">
                  <c:v>7.0000000000000007E-2</c:v>
                </c:pt>
                <c:pt idx="4">
                  <c:v>0.01</c:v>
                </c:pt>
                <c:pt idx="5">
                  <c:v>0.01</c:v>
                </c:pt>
                <c:pt idx="6">
                  <c:v>0.01</c:v>
                </c:pt>
                <c:pt idx="7">
                  <c:v>0.01</c:v>
                </c:pt>
              </c:numCache>
            </c:numRef>
          </c:val>
          <c:extLst>
            <c:ext xmlns:c16="http://schemas.microsoft.com/office/drawing/2014/chart" uri="{C3380CC4-5D6E-409C-BE32-E72D297353CC}">
              <c16:uniqueId val="{00000002-45B6-4F60-AB99-846A688E9A18}"/>
            </c:ext>
          </c:extLst>
        </c:ser>
        <c:ser>
          <c:idx val="3"/>
          <c:order val="3"/>
          <c:tx>
            <c:strRef>
              <c:f>Sheet1!$D$1</c:f>
              <c:strCache>
                <c:ptCount val="1"/>
                <c:pt idx="0">
                  <c:v>Lunch</c:v>
                </c:pt>
              </c:strCache>
            </c:strRef>
          </c:tx>
          <c:spPr>
            <a:solidFill>
              <a:srgbClr val="EF5205"/>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General</c:formatCode>
                <c:ptCount val="8"/>
                <c:pt idx="0">
                  <c:v>7.0000000000000007E-2</c:v>
                </c:pt>
                <c:pt idx="1">
                  <c:v>0.05</c:v>
                </c:pt>
                <c:pt idx="2">
                  <c:v>0.05</c:v>
                </c:pt>
                <c:pt idx="3">
                  <c:v>7.0000000000000007E-2</c:v>
                </c:pt>
                <c:pt idx="4">
                  <c:v>0.01</c:v>
                </c:pt>
                <c:pt idx="5">
                  <c:v>0.02</c:v>
                </c:pt>
                <c:pt idx="6">
                  <c:v>0.01</c:v>
                </c:pt>
                <c:pt idx="7">
                  <c:v>0.01</c:v>
                </c:pt>
              </c:numCache>
            </c:numRef>
          </c:val>
          <c:extLst>
            <c:ext xmlns:c16="http://schemas.microsoft.com/office/drawing/2014/chart" uri="{C3380CC4-5D6E-409C-BE32-E72D297353CC}">
              <c16:uniqueId val="{00000003-45B6-4F60-AB99-846A688E9A18}"/>
            </c:ext>
          </c:extLst>
        </c:ser>
        <c:ser>
          <c:idx val="4"/>
          <c:order val="4"/>
          <c:tx>
            <c:strRef>
              <c:f>Sheet1!$E$1</c:f>
              <c:strCache>
                <c:ptCount val="1"/>
                <c:pt idx="0">
                  <c:v>Between lunch and dinner</c:v>
                </c:pt>
              </c:strCache>
            </c:strRef>
          </c:tx>
          <c:spPr>
            <a:solidFill>
              <a:srgbClr val="EF5205">
                <a:lumMod val="60000"/>
                <a:lumOff val="40000"/>
              </a:srgbClr>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General</c:formatCode>
                <c:ptCount val="8"/>
                <c:pt idx="0">
                  <c:v>0.08</c:v>
                </c:pt>
                <c:pt idx="1">
                  <c:v>0.12</c:v>
                </c:pt>
                <c:pt idx="2">
                  <c:v>0.08</c:v>
                </c:pt>
                <c:pt idx="3">
                  <c:v>0.05</c:v>
                </c:pt>
                <c:pt idx="4">
                  <c:v>0.02</c:v>
                </c:pt>
                <c:pt idx="5">
                  <c:v>0.01</c:v>
                </c:pt>
                <c:pt idx="6">
                  <c:v>0.01</c:v>
                </c:pt>
                <c:pt idx="7">
                  <c:v>0.01</c:v>
                </c:pt>
              </c:numCache>
            </c:numRef>
          </c:val>
          <c:extLst>
            <c:ext xmlns:c16="http://schemas.microsoft.com/office/drawing/2014/chart" uri="{C3380CC4-5D6E-409C-BE32-E72D297353CC}">
              <c16:uniqueId val="{00000004-45B6-4F60-AB99-846A688E9A18}"/>
            </c:ext>
          </c:extLst>
        </c:ser>
        <c:ser>
          <c:idx val="5"/>
          <c:order val="5"/>
          <c:tx>
            <c:strRef>
              <c:f>Sheet1!$F$1</c:f>
              <c:strCache>
                <c:ptCount val="1"/>
                <c:pt idx="0">
                  <c:v>Dinner</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General</c:formatCode>
                <c:ptCount val="8"/>
                <c:pt idx="0">
                  <c:v>0.06</c:v>
                </c:pt>
                <c:pt idx="1">
                  <c:v>0.06</c:v>
                </c:pt>
                <c:pt idx="2">
                  <c:v>0.04</c:v>
                </c:pt>
                <c:pt idx="3">
                  <c:v>0.06</c:v>
                </c:pt>
                <c:pt idx="4">
                  <c:v>0.01</c:v>
                </c:pt>
                <c:pt idx="5">
                  <c:v>0.01</c:v>
                </c:pt>
                <c:pt idx="6">
                  <c:v>0.01</c:v>
                </c:pt>
              </c:numCache>
            </c:numRef>
          </c:val>
          <c:extLst>
            <c:ext xmlns:c16="http://schemas.microsoft.com/office/drawing/2014/chart" uri="{C3380CC4-5D6E-409C-BE32-E72D297353CC}">
              <c16:uniqueId val="{00000005-45B6-4F60-AB99-846A688E9A18}"/>
            </c:ext>
          </c:extLst>
        </c:ser>
        <c:ser>
          <c:idx val="6"/>
          <c:order val="6"/>
          <c:tx>
            <c:strRef>
              <c:f>Sheet1!$G$1</c:f>
              <c:strCache>
                <c:ptCount val="1"/>
                <c:pt idx="0">
                  <c:v>After dinner/evening meal</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General</c:formatCode>
                <c:ptCount val="8"/>
                <c:pt idx="0">
                  <c:v>0.06</c:v>
                </c:pt>
                <c:pt idx="1">
                  <c:v>0.06</c:v>
                </c:pt>
                <c:pt idx="2">
                  <c:v>0.02</c:v>
                </c:pt>
                <c:pt idx="3">
                  <c:v>0.04</c:v>
                </c:pt>
                <c:pt idx="4">
                  <c:v>0.01</c:v>
                </c:pt>
                <c:pt idx="5">
                  <c:v>0.01</c:v>
                </c:pt>
                <c:pt idx="6">
                  <c:v>0.01</c:v>
                </c:pt>
                <c:pt idx="7">
                  <c:v>0.01</c:v>
                </c:pt>
              </c:numCache>
            </c:numRef>
          </c:val>
          <c:extLst>
            <c:ext xmlns:c16="http://schemas.microsoft.com/office/drawing/2014/chart" uri="{C3380CC4-5D6E-409C-BE32-E72D297353CC}">
              <c16:uniqueId val="{00000006-45B6-4F60-AB99-846A688E9A18}"/>
            </c:ext>
          </c:extLst>
        </c:ser>
        <c:dLbls>
          <c:showLegendKey val="0"/>
          <c:showVal val="0"/>
          <c:showCatName val="0"/>
          <c:showSerName val="0"/>
          <c:showPercent val="0"/>
          <c:showBubbleSize val="0"/>
        </c:dLbls>
        <c:gapWidth val="85"/>
        <c:overlap val="100"/>
        <c:axId val="494604256"/>
        <c:axId val="494604648"/>
      </c:barChart>
      <c:catAx>
        <c:axId val="494604256"/>
        <c:scaling>
          <c:orientation val="minMax"/>
        </c:scaling>
        <c:delete val="1"/>
        <c:axPos val="l"/>
        <c:numFmt formatCode="General" sourceLinked="0"/>
        <c:majorTickMark val="out"/>
        <c:minorTickMark val="none"/>
        <c:tickLblPos val="nextTo"/>
        <c:crossAx val="494604648"/>
        <c:crosses val="autoZero"/>
        <c:auto val="1"/>
        <c:lblAlgn val="ctr"/>
        <c:lblOffset val="100"/>
        <c:noMultiLvlLbl val="0"/>
      </c:catAx>
      <c:valAx>
        <c:axId val="494604648"/>
        <c:scaling>
          <c:orientation val="minMax"/>
          <c:max val="0.60000000000000009"/>
        </c:scaling>
        <c:delete val="0"/>
        <c:axPos val="b"/>
        <c:numFmt formatCode="General" sourceLinked="1"/>
        <c:majorTickMark val="out"/>
        <c:minorTickMark val="none"/>
        <c:tickLblPos val="nextTo"/>
        <c:txPr>
          <a:bodyPr/>
          <a:lstStyle/>
          <a:p>
            <a:pPr>
              <a:defRPr sz="1600"/>
            </a:pPr>
            <a:endParaRPr lang="nb-NO"/>
          </a:p>
        </c:txPr>
        <c:crossAx val="494604256"/>
        <c:crosses val="autoZero"/>
        <c:crossBetween val="between"/>
        <c:majorUnit val="0.2"/>
      </c:valAx>
    </c:plotArea>
    <c:legend>
      <c:legendPos val="t"/>
      <c:legendEntry>
        <c:idx val="0"/>
        <c:delete val="1"/>
      </c:legendEntry>
      <c:layout>
        <c:manualLayout>
          <c:xMode val="edge"/>
          <c:yMode val="edge"/>
          <c:x val="3.9973288676101698E-2"/>
          <c:y val="0"/>
          <c:w val="0.8833523118429053"/>
          <c:h val="5.0138819952173605E-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041830708661414E-2"/>
          <c:y val="6.1160244761303828E-2"/>
          <c:w val="0.93577066929133856"/>
          <c:h val="0.83783963842029785"/>
        </c:manualLayout>
      </c:layout>
      <c:barChart>
        <c:barDir val="col"/>
        <c:grouping val="clustered"/>
        <c:varyColors val="0"/>
        <c:ser>
          <c:idx val="0"/>
          <c:order val="0"/>
          <c:tx>
            <c:strRef>
              <c:f>Sheet1!$B$1</c:f>
              <c:strCache>
                <c:ptCount val="1"/>
                <c:pt idx="0">
                  <c:v>Female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8"/>
                <c:pt idx="0">
                  <c:v>UK</c:v>
                </c:pt>
                <c:pt idx="1">
                  <c:v>France </c:v>
                </c:pt>
                <c:pt idx="2">
                  <c:v>Spain</c:v>
                </c:pt>
                <c:pt idx="3">
                  <c:v>Hungary</c:v>
                </c:pt>
                <c:pt idx="4">
                  <c:v>Finland</c:v>
                </c:pt>
                <c:pt idx="5">
                  <c:v>Norway</c:v>
                </c:pt>
                <c:pt idx="6">
                  <c:v>Sweden</c:v>
                </c:pt>
                <c:pt idx="7">
                  <c:v>Denmark</c:v>
                </c:pt>
              </c:strCache>
            </c:strRef>
          </c:cat>
          <c:val>
            <c:numRef>
              <c:f>Sheet1!$B$2:$B$10</c:f>
              <c:numCache>
                <c:formatCode>General</c:formatCode>
                <c:ptCount val="8"/>
                <c:pt idx="0">
                  <c:v>4.4000000000000004</c:v>
                </c:pt>
                <c:pt idx="1">
                  <c:v>4.3</c:v>
                </c:pt>
                <c:pt idx="2">
                  <c:v>3.9</c:v>
                </c:pt>
                <c:pt idx="3">
                  <c:v>3.1</c:v>
                </c:pt>
                <c:pt idx="4">
                  <c:v>4</c:v>
                </c:pt>
                <c:pt idx="5">
                  <c:v>3.6</c:v>
                </c:pt>
                <c:pt idx="6">
                  <c:v>3</c:v>
                </c:pt>
                <c:pt idx="7">
                  <c:v>2.7</c:v>
                </c:pt>
              </c:numCache>
            </c:numRef>
          </c:val>
          <c:extLst>
            <c:ext xmlns:c16="http://schemas.microsoft.com/office/drawing/2014/chart" uri="{C3380CC4-5D6E-409C-BE32-E72D297353CC}">
              <c16:uniqueId val="{00000000-7643-4E36-B2B5-4FE37CB522B2}"/>
            </c:ext>
          </c:extLst>
        </c:ser>
        <c:ser>
          <c:idx val="1"/>
          <c:order val="1"/>
          <c:tx>
            <c:strRef>
              <c:f>Sheet1!$C$1</c:f>
              <c:strCache>
                <c:ptCount val="1"/>
                <c:pt idx="0">
                  <c:v>Male</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8"/>
                <c:pt idx="0">
                  <c:v>UK</c:v>
                </c:pt>
                <c:pt idx="1">
                  <c:v>France </c:v>
                </c:pt>
                <c:pt idx="2">
                  <c:v>Spain</c:v>
                </c:pt>
                <c:pt idx="3">
                  <c:v>Hungary</c:v>
                </c:pt>
                <c:pt idx="4">
                  <c:v>Finland</c:v>
                </c:pt>
                <c:pt idx="5">
                  <c:v>Norway</c:v>
                </c:pt>
                <c:pt idx="6">
                  <c:v>Sweden</c:v>
                </c:pt>
                <c:pt idx="7">
                  <c:v>Denmark</c:v>
                </c:pt>
              </c:strCache>
            </c:strRef>
          </c:cat>
          <c:val>
            <c:numRef>
              <c:f>Sheet1!$C$2:$C$10</c:f>
              <c:numCache>
                <c:formatCode>General</c:formatCode>
                <c:ptCount val="8"/>
                <c:pt idx="0">
                  <c:v>3.8</c:v>
                </c:pt>
                <c:pt idx="1">
                  <c:v>4</c:v>
                </c:pt>
                <c:pt idx="2">
                  <c:v>3.8</c:v>
                </c:pt>
                <c:pt idx="3">
                  <c:v>3</c:v>
                </c:pt>
                <c:pt idx="4">
                  <c:v>3</c:v>
                </c:pt>
                <c:pt idx="5">
                  <c:v>3.1</c:v>
                </c:pt>
                <c:pt idx="6">
                  <c:v>2.8</c:v>
                </c:pt>
                <c:pt idx="7">
                  <c:v>2.7</c:v>
                </c:pt>
              </c:numCache>
            </c:numRef>
          </c:val>
          <c:extLst>
            <c:ext xmlns:c16="http://schemas.microsoft.com/office/drawing/2014/chart" uri="{C3380CC4-5D6E-409C-BE32-E72D297353CC}">
              <c16:uniqueId val="{00000001-7643-4E36-B2B5-4FE37CB522B2}"/>
            </c:ext>
          </c:extLst>
        </c:ser>
        <c:dLbls>
          <c:showLegendKey val="0"/>
          <c:showVal val="0"/>
          <c:showCatName val="0"/>
          <c:showSerName val="0"/>
          <c:showPercent val="0"/>
          <c:showBubbleSize val="0"/>
        </c:dLbls>
        <c:gapWidth val="150"/>
        <c:overlap val="-27"/>
        <c:axId val="496428848"/>
        <c:axId val="496429240"/>
      </c:barChart>
      <c:catAx>
        <c:axId val="496428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bg1">
                    <a:lumMod val="50000"/>
                  </a:schemeClr>
                </a:solidFill>
                <a:latin typeface="+mn-lt"/>
                <a:ea typeface="+mn-ea"/>
                <a:cs typeface="+mn-cs"/>
              </a:defRPr>
            </a:pPr>
            <a:endParaRPr lang="nb-NO"/>
          </a:p>
        </c:txPr>
        <c:crossAx val="496429240"/>
        <c:crosses val="autoZero"/>
        <c:auto val="1"/>
        <c:lblAlgn val="ctr"/>
        <c:lblOffset val="100"/>
        <c:noMultiLvlLbl val="0"/>
      </c:catAx>
      <c:valAx>
        <c:axId val="496429240"/>
        <c:scaling>
          <c:orientation val="minMax"/>
        </c:scaling>
        <c:delete val="1"/>
        <c:axPos val="l"/>
        <c:numFmt formatCode="General" sourceLinked="1"/>
        <c:majorTickMark val="none"/>
        <c:minorTickMark val="none"/>
        <c:tickLblPos val="nextTo"/>
        <c:crossAx val="49642884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041830708661414E-2"/>
          <c:y val="6.1160244761303828E-2"/>
          <c:w val="0.93577066929133856"/>
          <c:h val="0.83783963842029785"/>
        </c:manualLayout>
      </c:layout>
      <c:barChart>
        <c:barDir val="col"/>
        <c:grouping val="clustered"/>
        <c:varyColors val="0"/>
        <c:ser>
          <c:idx val="0"/>
          <c:order val="0"/>
          <c:tx>
            <c:strRef>
              <c:f>Sheet1!$B$1</c:f>
              <c:strCache>
                <c:ptCount val="1"/>
                <c:pt idx="0">
                  <c:v>High</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8"/>
                <c:pt idx="0">
                  <c:v>UK</c:v>
                </c:pt>
                <c:pt idx="1">
                  <c:v>France </c:v>
                </c:pt>
                <c:pt idx="2">
                  <c:v>Spain</c:v>
                </c:pt>
                <c:pt idx="3">
                  <c:v>Hungary</c:v>
                </c:pt>
                <c:pt idx="4">
                  <c:v>Finland</c:v>
                </c:pt>
                <c:pt idx="5">
                  <c:v>Norway</c:v>
                </c:pt>
                <c:pt idx="6">
                  <c:v>Sweden</c:v>
                </c:pt>
                <c:pt idx="7">
                  <c:v>Denmark</c:v>
                </c:pt>
              </c:strCache>
            </c:strRef>
          </c:cat>
          <c:val>
            <c:numRef>
              <c:f>Sheet1!$B$2:$B$10</c:f>
              <c:numCache>
                <c:formatCode>General</c:formatCode>
                <c:ptCount val="8"/>
                <c:pt idx="0">
                  <c:v>4.8</c:v>
                </c:pt>
                <c:pt idx="1">
                  <c:v>4.4000000000000004</c:v>
                </c:pt>
                <c:pt idx="2">
                  <c:v>4.0999999999999996</c:v>
                </c:pt>
                <c:pt idx="3">
                  <c:v>3</c:v>
                </c:pt>
                <c:pt idx="4">
                  <c:v>3.8</c:v>
                </c:pt>
                <c:pt idx="5">
                  <c:v>3.9</c:v>
                </c:pt>
                <c:pt idx="6">
                  <c:v>3.1</c:v>
                </c:pt>
                <c:pt idx="7">
                  <c:v>3.2</c:v>
                </c:pt>
              </c:numCache>
            </c:numRef>
          </c:val>
          <c:extLst>
            <c:ext xmlns:c16="http://schemas.microsoft.com/office/drawing/2014/chart" uri="{C3380CC4-5D6E-409C-BE32-E72D297353CC}">
              <c16:uniqueId val="{00000000-8C5C-430B-A5DC-E166F5890326}"/>
            </c:ext>
          </c:extLst>
        </c:ser>
        <c:ser>
          <c:idx val="1"/>
          <c:order val="1"/>
          <c:tx>
            <c:strRef>
              <c:f>Sheet1!$C$1</c:f>
              <c:strCache>
                <c:ptCount val="1"/>
                <c:pt idx="0">
                  <c:v>Low</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8"/>
                <c:pt idx="0">
                  <c:v>UK</c:v>
                </c:pt>
                <c:pt idx="1">
                  <c:v>France </c:v>
                </c:pt>
                <c:pt idx="2">
                  <c:v>Spain</c:v>
                </c:pt>
                <c:pt idx="3">
                  <c:v>Hungary</c:v>
                </c:pt>
                <c:pt idx="4">
                  <c:v>Finland</c:v>
                </c:pt>
                <c:pt idx="5">
                  <c:v>Norway</c:v>
                </c:pt>
                <c:pt idx="6">
                  <c:v>Sweden</c:v>
                </c:pt>
                <c:pt idx="7">
                  <c:v>Denmark</c:v>
                </c:pt>
              </c:strCache>
            </c:strRef>
          </c:cat>
          <c:val>
            <c:numRef>
              <c:f>Sheet1!$C$2:$C$10</c:f>
              <c:numCache>
                <c:formatCode>General</c:formatCode>
                <c:ptCount val="8"/>
                <c:pt idx="0">
                  <c:v>3.6</c:v>
                </c:pt>
                <c:pt idx="1">
                  <c:v>4.0999999999999996</c:v>
                </c:pt>
                <c:pt idx="2">
                  <c:v>3.7</c:v>
                </c:pt>
                <c:pt idx="3">
                  <c:v>3.1</c:v>
                </c:pt>
                <c:pt idx="4">
                  <c:v>3.4</c:v>
                </c:pt>
                <c:pt idx="5">
                  <c:v>3.2</c:v>
                </c:pt>
                <c:pt idx="6">
                  <c:v>2.8</c:v>
                </c:pt>
                <c:pt idx="7">
                  <c:v>2.4</c:v>
                </c:pt>
              </c:numCache>
            </c:numRef>
          </c:val>
          <c:extLst>
            <c:ext xmlns:c16="http://schemas.microsoft.com/office/drawing/2014/chart" uri="{C3380CC4-5D6E-409C-BE32-E72D297353CC}">
              <c16:uniqueId val="{00000001-8C5C-430B-A5DC-E166F5890326}"/>
            </c:ext>
          </c:extLst>
        </c:ser>
        <c:dLbls>
          <c:showLegendKey val="0"/>
          <c:showVal val="0"/>
          <c:showCatName val="0"/>
          <c:showSerName val="0"/>
          <c:showPercent val="0"/>
          <c:showBubbleSize val="0"/>
        </c:dLbls>
        <c:gapWidth val="150"/>
        <c:overlap val="-27"/>
        <c:axId val="496430024"/>
        <c:axId val="496430416"/>
      </c:barChart>
      <c:catAx>
        <c:axId val="496430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bg1">
                    <a:lumMod val="50000"/>
                  </a:schemeClr>
                </a:solidFill>
                <a:latin typeface="+mn-lt"/>
                <a:ea typeface="+mn-ea"/>
                <a:cs typeface="+mn-cs"/>
              </a:defRPr>
            </a:pPr>
            <a:endParaRPr lang="nb-NO"/>
          </a:p>
        </c:txPr>
        <c:crossAx val="496430416"/>
        <c:crosses val="autoZero"/>
        <c:auto val="1"/>
        <c:lblAlgn val="ctr"/>
        <c:lblOffset val="100"/>
        <c:noMultiLvlLbl val="0"/>
      </c:catAx>
      <c:valAx>
        <c:axId val="496430416"/>
        <c:scaling>
          <c:orientation val="minMax"/>
        </c:scaling>
        <c:delete val="1"/>
        <c:axPos val="l"/>
        <c:numFmt formatCode="General" sourceLinked="1"/>
        <c:majorTickMark val="none"/>
        <c:minorTickMark val="none"/>
        <c:tickLblPos val="nextTo"/>
        <c:crossAx val="496430024"/>
        <c:crosses val="autoZero"/>
        <c:crossBetween val="between"/>
      </c:valAx>
      <c:spPr>
        <a:noFill/>
        <a:ln>
          <a:noFill/>
        </a:ln>
        <a:effectLst/>
      </c:spPr>
    </c:plotArea>
    <c:legend>
      <c:legendPos val="t"/>
      <c:layout>
        <c:manualLayout>
          <c:xMode val="edge"/>
          <c:yMode val="edge"/>
          <c:x val="0.33670944728272623"/>
          <c:y val="1.7942486560206344E-2"/>
          <c:w val="0.22432811495699181"/>
          <c:h val="5.752474214739540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041830708661414E-2"/>
          <c:y val="6.1160244761303828E-2"/>
          <c:w val="0.93577066929133856"/>
          <c:h val="0.83783963842029785"/>
        </c:manualLayout>
      </c:layout>
      <c:barChart>
        <c:barDir val="col"/>
        <c:grouping val="clustered"/>
        <c:varyColors val="0"/>
        <c:ser>
          <c:idx val="0"/>
          <c:order val="0"/>
          <c:tx>
            <c:strRef>
              <c:f>Sheet1!$B$1</c:f>
              <c:strCache>
                <c:ptCount val="1"/>
                <c:pt idx="0">
                  <c:v>18-29 years</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8"/>
                <c:pt idx="0">
                  <c:v>UK</c:v>
                </c:pt>
                <c:pt idx="1">
                  <c:v>France </c:v>
                </c:pt>
                <c:pt idx="2">
                  <c:v>Spain</c:v>
                </c:pt>
                <c:pt idx="3">
                  <c:v>Hungary</c:v>
                </c:pt>
                <c:pt idx="4">
                  <c:v>Finland</c:v>
                </c:pt>
                <c:pt idx="5">
                  <c:v>Norway</c:v>
                </c:pt>
                <c:pt idx="6">
                  <c:v>Sweden</c:v>
                </c:pt>
                <c:pt idx="7">
                  <c:v>Denmark</c:v>
                </c:pt>
              </c:strCache>
            </c:strRef>
          </c:cat>
          <c:val>
            <c:numRef>
              <c:f>Sheet1!$B$2:$B$10</c:f>
              <c:numCache>
                <c:formatCode>General</c:formatCode>
                <c:ptCount val="8"/>
                <c:pt idx="0">
                  <c:v>3.4</c:v>
                </c:pt>
                <c:pt idx="1">
                  <c:v>4.0999999999999996</c:v>
                </c:pt>
                <c:pt idx="2">
                  <c:v>4.0999999999999996</c:v>
                </c:pt>
                <c:pt idx="3">
                  <c:v>3.1</c:v>
                </c:pt>
                <c:pt idx="4">
                  <c:v>3.5</c:v>
                </c:pt>
                <c:pt idx="5">
                  <c:v>3.4</c:v>
                </c:pt>
                <c:pt idx="6">
                  <c:v>2.8</c:v>
                </c:pt>
                <c:pt idx="7">
                  <c:v>3</c:v>
                </c:pt>
              </c:numCache>
            </c:numRef>
          </c:val>
          <c:extLst>
            <c:ext xmlns:c16="http://schemas.microsoft.com/office/drawing/2014/chart" uri="{C3380CC4-5D6E-409C-BE32-E72D297353CC}">
              <c16:uniqueId val="{00000000-892A-4383-94F9-78D4941BC545}"/>
            </c:ext>
          </c:extLst>
        </c:ser>
        <c:ser>
          <c:idx val="1"/>
          <c:order val="1"/>
          <c:tx>
            <c:strRef>
              <c:f>Sheet1!$C$1</c:f>
              <c:strCache>
                <c:ptCount val="1"/>
                <c:pt idx="0">
                  <c:v>30-44 years</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8"/>
                <c:pt idx="0">
                  <c:v>UK</c:v>
                </c:pt>
                <c:pt idx="1">
                  <c:v>France </c:v>
                </c:pt>
                <c:pt idx="2">
                  <c:v>Spain</c:v>
                </c:pt>
                <c:pt idx="3">
                  <c:v>Hungary</c:v>
                </c:pt>
                <c:pt idx="4">
                  <c:v>Finland</c:v>
                </c:pt>
                <c:pt idx="5">
                  <c:v>Norway</c:v>
                </c:pt>
                <c:pt idx="6">
                  <c:v>Sweden</c:v>
                </c:pt>
                <c:pt idx="7">
                  <c:v>Denmark</c:v>
                </c:pt>
              </c:strCache>
            </c:strRef>
          </c:cat>
          <c:val>
            <c:numRef>
              <c:f>Sheet1!$C$2:$C$10</c:f>
              <c:numCache>
                <c:formatCode>General</c:formatCode>
                <c:ptCount val="8"/>
                <c:pt idx="0">
                  <c:v>3.9</c:v>
                </c:pt>
                <c:pt idx="1">
                  <c:v>3.9</c:v>
                </c:pt>
                <c:pt idx="2">
                  <c:v>3.9</c:v>
                </c:pt>
                <c:pt idx="3">
                  <c:v>3</c:v>
                </c:pt>
                <c:pt idx="4">
                  <c:v>3.5</c:v>
                </c:pt>
                <c:pt idx="5">
                  <c:v>3.4</c:v>
                </c:pt>
                <c:pt idx="6">
                  <c:v>2.7</c:v>
                </c:pt>
                <c:pt idx="7">
                  <c:v>2.2999999999999998</c:v>
                </c:pt>
              </c:numCache>
            </c:numRef>
          </c:val>
          <c:extLst>
            <c:ext xmlns:c16="http://schemas.microsoft.com/office/drawing/2014/chart" uri="{C3380CC4-5D6E-409C-BE32-E72D297353CC}">
              <c16:uniqueId val="{00000001-892A-4383-94F9-78D4941BC545}"/>
            </c:ext>
          </c:extLst>
        </c:ser>
        <c:ser>
          <c:idx val="2"/>
          <c:order val="2"/>
          <c:tx>
            <c:strRef>
              <c:f>Sheet1!$D$1</c:f>
              <c:strCache>
                <c:ptCount val="1"/>
                <c:pt idx="0">
                  <c:v>45-59 years</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8"/>
                <c:pt idx="0">
                  <c:v>UK</c:v>
                </c:pt>
                <c:pt idx="1">
                  <c:v>France </c:v>
                </c:pt>
                <c:pt idx="2">
                  <c:v>Spain</c:v>
                </c:pt>
                <c:pt idx="3">
                  <c:v>Hungary</c:v>
                </c:pt>
                <c:pt idx="4">
                  <c:v>Finland</c:v>
                </c:pt>
                <c:pt idx="5">
                  <c:v>Norway</c:v>
                </c:pt>
                <c:pt idx="6">
                  <c:v>Sweden</c:v>
                </c:pt>
                <c:pt idx="7">
                  <c:v>Denmark</c:v>
                </c:pt>
              </c:strCache>
            </c:strRef>
          </c:cat>
          <c:val>
            <c:numRef>
              <c:f>Sheet1!$D$2:$D$10</c:f>
              <c:numCache>
                <c:formatCode>General</c:formatCode>
                <c:ptCount val="8"/>
                <c:pt idx="0">
                  <c:v>4.2</c:v>
                </c:pt>
                <c:pt idx="1">
                  <c:v>4.2</c:v>
                </c:pt>
                <c:pt idx="2">
                  <c:v>3.4</c:v>
                </c:pt>
                <c:pt idx="3">
                  <c:v>2.9</c:v>
                </c:pt>
                <c:pt idx="4">
                  <c:v>3.4</c:v>
                </c:pt>
                <c:pt idx="5">
                  <c:v>3.3</c:v>
                </c:pt>
                <c:pt idx="6">
                  <c:v>2.8</c:v>
                </c:pt>
                <c:pt idx="7">
                  <c:v>2.6</c:v>
                </c:pt>
              </c:numCache>
            </c:numRef>
          </c:val>
          <c:extLst>
            <c:ext xmlns:c16="http://schemas.microsoft.com/office/drawing/2014/chart" uri="{C3380CC4-5D6E-409C-BE32-E72D297353CC}">
              <c16:uniqueId val="{00000002-892A-4383-94F9-78D4941BC545}"/>
            </c:ext>
          </c:extLst>
        </c:ser>
        <c:ser>
          <c:idx val="3"/>
          <c:order val="3"/>
          <c:tx>
            <c:strRef>
              <c:f>Sheet1!$E$1</c:f>
              <c:strCache>
                <c:ptCount val="1"/>
                <c:pt idx="0">
                  <c:v>60 years+</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8"/>
                <c:pt idx="0">
                  <c:v>UK</c:v>
                </c:pt>
                <c:pt idx="1">
                  <c:v>France </c:v>
                </c:pt>
                <c:pt idx="2">
                  <c:v>Spain</c:v>
                </c:pt>
                <c:pt idx="3">
                  <c:v>Hungary</c:v>
                </c:pt>
                <c:pt idx="4">
                  <c:v>Finland</c:v>
                </c:pt>
                <c:pt idx="5">
                  <c:v>Norway</c:v>
                </c:pt>
                <c:pt idx="6">
                  <c:v>Sweden</c:v>
                </c:pt>
                <c:pt idx="7">
                  <c:v>Denmark</c:v>
                </c:pt>
              </c:strCache>
            </c:strRef>
          </c:cat>
          <c:val>
            <c:numRef>
              <c:f>Sheet1!$E$2:$E$10</c:f>
              <c:numCache>
                <c:formatCode>General</c:formatCode>
                <c:ptCount val="8"/>
                <c:pt idx="0">
                  <c:v>4.5999999999999996</c:v>
                </c:pt>
                <c:pt idx="1">
                  <c:v>4.4000000000000004</c:v>
                </c:pt>
                <c:pt idx="2">
                  <c:v>4.0999999999999996</c:v>
                </c:pt>
                <c:pt idx="3">
                  <c:v>3.2</c:v>
                </c:pt>
                <c:pt idx="4">
                  <c:v>3.7</c:v>
                </c:pt>
                <c:pt idx="5">
                  <c:v>3.5</c:v>
                </c:pt>
                <c:pt idx="6">
                  <c:v>3</c:v>
                </c:pt>
                <c:pt idx="7">
                  <c:v>2.7</c:v>
                </c:pt>
              </c:numCache>
            </c:numRef>
          </c:val>
          <c:extLst>
            <c:ext xmlns:c16="http://schemas.microsoft.com/office/drawing/2014/chart" uri="{C3380CC4-5D6E-409C-BE32-E72D297353CC}">
              <c16:uniqueId val="{00000003-892A-4383-94F9-78D4941BC545}"/>
            </c:ext>
          </c:extLst>
        </c:ser>
        <c:dLbls>
          <c:showLegendKey val="0"/>
          <c:showVal val="0"/>
          <c:showCatName val="0"/>
          <c:showSerName val="0"/>
          <c:showPercent val="0"/>
          <c:showBubbleSize val="0"/>
        </c:dLbls>
        <c:gapWidth val="150"/>
        <c:overlap val="-27"/>
        <c:axId val="494750472"/>
        <c:axId val="494748904"/>
      </c:barChart>
      <c:catAx>
        <c:axId val="494750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bg1">
                    <a:lumMod val="50000"/>
                  </a:schemeClr>
                </a:solidFill>
                <a:latin typeface="+mn-lt"/>
                <a:ea typeface="+mn-ea"/>
                <a:cs typeface="+mn-cs"/>
              </a:defRPr>
            </a:pPr>
            <a:endParaRPr lang="nb-NO"/>
          </a:p>
        </c:txPr>
        <c:crossAx val="494748904"/>
        <c:crosses val="autoZero"/>
        <c:auto val="1"/>
        <c:lblAlgn val="ctr"/>
        <c:lblOffset val="100"/>
        <c:noMultiLvlLbl val="0"/>
      </c:catAx>
      <c:valAx>
        <c:axId val="494748904"/>
        <c:scaling>
          <c:orientation val="minMax"/>
        </c:scaling>
        <c:delete val="1"/>
        <c:axPos val="l"/>
        <c:numFmt formatCode="General" sourceLinked="1"/>
        <c:majorTickMark val="none"/>
        <c:minorTickMark val="none"/>
        <c:tickLblPos val="nextTo"/>
        <c:crossAx val="494750472"/>
        <c:crosses val="autoZero"/>
        <c:crossBetween val="between"/>
      </c:valAx>
      <c:spPr>
        <a:noFill/>
        <a:ln>
          <a:noFill/>
        </a:ln>
        <a:effectLst/>
      </c:spPr>
    </c:plotArea>
    <c:legend>
      <c:legendPos val="t"/>
      <c:layout>
        <c:manualLayout>
          <c:xMode val="edge"/>
          <c:yMode val="edge"/>
          <c:x val="0.27046103091698603"/>
          <c:y val="2.09329009869074E-2"/>
          <c:w val="0.50223591240240206"/>
          <c:h val="5.752474214739539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803009210295462E-2"/>
          <c:y val="5.5114650329317082E-2"/>
          <c:w val="0.96627064605979995"/>
          <c:h val="0.877214652185501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EDB9-468A-A962-011C2A579EB0}"/>
            </c:ext>
          </c:extLst>
        </c:ser>
        <c:ser>
          <c:idx val="1"/>
          <c:order val="1"/>
          <c:tx>
            <c:strRef>
              <c:f>Sheet1!$B$1</c:f>
              <c:strCache>
                <c:ptCount val="1"/>
                <c:pt idx="0">
                  <c:v>Breakfast</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0.0</c:formatCode>
                <c:ptCount val="8"/>
                <c:pt idx="0">
                  <c:v>25.706940874035993</c:v>
                </c:pt>
                <c:pt idx="1">
                  <c:v>25.598802395209578</c:v>
                </c:pt>
                <c:pt idx="2">
                  <c:v>25.9375</c:v>
                </c:pt>
                <c:pt idx="3">
                  <c:v>23.319027181688124</c:v>
                </c:pt>
                <c:pt idx="4">
                  <c:v>26.92307692307692</c:v>
                </c:pt>
                <c:pt idx="5">
                  <c:v>25.857519788918207</c:v>
                </c:pt>
                <c:pt idx="6">
                  <c:v>30.123456790123459</c:v>
                </c:pt>
                <c:pt idx="7">
                  <c:v>26.81818181818182</c:v>
                </c:pt>
              </c:numCache>
            </c:numRef>
          </c:val>
          <c:extLst>
            <c:ext xmlns:c16="http://schemas.microsoft.com/office/drawing/2014/chart" uri="{C3380CC4-5D6E-409C-BE32-E72D297353CC}">
              <c16:uniqueId val="{00000001-EDB9-468A-A962-011C2A579EB0}"/>
            </c:ext>
          </c:extLst>
        </c:ser>
        <c:ser>
          <c:idx val="2"/>
          <c:order val="2"/>
          <c:tx>
            <c:strRef>
              <c:f>Sheet1!$C$1</c:f>
              <c:strCache>
                <c:ptCount val="1"/>
                <c:pt idx="0">
                  <c:v>Between breakfast and lunch</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Sheet1!$C$2:$C$9</c:f>
              <c:numCache>
                <c:formatCode>0.0</c:formatCode>
                <c:ptCount val="8"/>
                <c:pt idx="0">
                  <c:v>17.737789203084834</c:v>
                </c:pt>
                <c:pt idx="1">
                  <c:v>15.419161676646706</c:v>
                </c:pt>
                <c:pt idx="2">
                  <c:v>10.156250000000002</c:v>
                </c:pt>
                <c:pt idx="3">
                  <c:v>11.444921316165951</c:v>
                </c:pt>
                <c:pt idx="4">
                  <c:v>8.4615384615384599</c:v>
                </c:pt>
                <c:pt idx="5">
                  <c:v>12.928759894459105</c:v>
                </c:pt>
                <c:pt idx="6">
                  <c:v>11.604938271604938</c:v>
                </c:pt>
                <c:pt idx="7">
                  <c:v>11.59090909090909</c:v>
                </c:pt>
              </c:numCache>
            </c:numRef>
          </c:val>
          <c:extLst>
            <c:ext xmlns:c16="http://schemas.microsoft.com/office/drawing/2014/chart" uri="{C3380CC4-5D6E-409C-BE32-E72D297353CC}">
              <c16:uniqueId val="{00000002-EDB9-468A-A962-011C2A579EB0}"/>
            </c:ext>
          </c:extLst>
        </c:ser>
        <c:ser>
          <c:idx val="3"/>
          <c:order val="3"/>
          <c:tx>
            <c:strRef>
              <c:f>Sheet1!$D$1</c:f>
              <c:strCache>
                <c:ptCount val="1"/>
                <c:pt idx="0">
                  <c:v>Lunch</c:v>
                </c:pt>
              </c:strCache>
            </c:strRef>
          </c:tx>
          <c:spPr>
            <a:solidFill>
              <a:srgbClr val="EF5205"/>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0.0</c:formatCode>
                <c:ptCount val="8"/>
                <c:pt idx="0">
                  <c:v>18.380462724935732</c:v>
                </c:pt>
                <c:pt idx="1">
                  <c:v>22.904191616766465</c:v>
                </c:pt>
                <c:pt idx="2">
                  <c:v>26.093750000000004</c:v>
                </c:pt>
                <c:pt idx="3">
                  <c:v>21.316165951359078</c:v>
                </c:pt>
                <c:pt idx="4">
                  <c:v>22.564102564102566</c:v>
                </c:pt>
                <c:pt idx="5">
                  <c:v>16.35883905013193</c:v>
                </c:pt>
                <c:pt idx="6">
                  <c:v>18.765432098765434</c:v>
                </c:pt>
                <c:pt idx="7">
                  <c:v>16.136363636363637</c:v>
                </c:pt>
              </c:numCache>
            </c:numRef>
          </c:val>
          <c:extLst>
            <c:ext xmlns:c16="http://schemas.microsoft.com/office/drawing/2014/chart" uri="{C3380CC4-5D6E-409C-BE32-E72D297353CC}">
              <c16:uniqueId val="{00000003-EDB9-468A-A962-011C2A579EB0}"/>
            </c:ext>
          </c:extLst>
        </c:ser>
        <c:ser>
          <c:idx val="4"/>
          <c:order val="4"/>
          <c:tx>
            <c:strRef>
              <c:f>Sheet1!$E$1</c:f>
              <c:strCache>
                <c:ptCount val="1"/>
                <c:pt idx="0">
                  <c:v>Between lunch and dinner</c:v>
                </c:pt>
              </c:strCache>
            </c:strRef>
          </c:tx>
          <c:spPr>
            <a:solidFill>
              <a:srgbClr val="EF5205">
                <a:lumMod val="60000"/>
                <a:lumOff val="40000"/>
              </a:srgbClr>
            </a:solidFill>
            <a:ln>
              <a:solidFill>
                <a:srgbClr val="FFFFFF"/>
              </a:solidFill>
            </a:ln>
          </c:spPr>
          <c:invertIfNegative val="0"/>
          <c:dLbls>
            <c:dLbl>
              <c:idx val="0"/>
              <c:layout>
                <c:manualLayout>
                  <c:x val="1.1063074208713133E-2"/>
                  <c:y val="2.173136382419715E-7"/>
                </c:manualLayout>
              </c:layout>
              <c:spPr>
                <a:noFill/>
                <a:ln>
                  <a:noFill/>
                </a:ln>
                <a:effectLst/>
              </c:spPr>
              <c:txPr>
                <a:bodyPr wrap="square" lIns="38100" tIns="19050" rIns="38100" bIns="19050" anchor="ctr">
                  <a:noAutofit/>
                </a:bodyPr>
                <a:lstStyle/>
                <a:p>
                  <a:pPr>
                    <a:defRPr sz="1200">
                      <a:solidFill>
                        <a:srgbClr val="FFFFFF"/>
                      </a:solidFill>
                    </a:defRPr>
                  </a:pPr>
                  <a:endParaRPr lang="nb-NO"/>
                </a:p>
              </c:txPr>
              <c:dLblPos val="ctr"/>
              <c:showLegendKey val="0"/>
              <c:showVal val="1"/>
              <c:showCatName val="0"/>
              <c:showSerName val="0"/>
              <c:showPercent val="0"/>
              <c:showBubbleSize val="0"/>
              <c:extLst>
                <c:ext xmlns:c15="http://schemas.microsoft.com/office/drawing/2012/chart" uri="{CE6537A1-D6FC-4f65-9D91-7224C49458BB}">
                  <c15:layout>
                    <c:manualLayout>
                      <c:w val="6.5265896655139446E-2"/>
                      <c:h val="3.8100296328877244E-2"/>
                    </c:manualLayout>
                  </c15:layout>
                </c:ext>
                <c:ext xmlns:c16="http://schemas.microsoft.com/office/drawing/2014/chart" uri="{C3380CC4-5D6E-409C-BE32-E72D297353CC}">
                  <c16:uniqueId val="{00000004-EDB9-468A-A962-011C2A579EB0}"/>
                </c:ext>
              </c:extLst>
            </c:dLbl>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0.0</c:formatCode>
                <c:ptCount val="8"/>
                <c:pt idx="0">
                  <c:v>14.910025706940877</c:v>
                </c:pt>
                <c:pt idx="1">
                  <c:v>14.071856287425149</c:v>
                </c:pt>
                <c:pt idx="2">
                  <c:v>9.6875</c:v>
                </c:pt>
                <c:pt idx="3">
                  <c:v>7.296137339055794</c:v>
                </c:pt>
                <c:pt idx="4">
                  <c:v>13.333333333333332</c:v>
                </c:pt>
                <c:pt idx="5">
                  <c:v>12.401055408970977</c:v>
                </c:pt>
                <c:pt idx="6">
                  <c:v>10.370370370370372</c:v>
                </c:pt>
                <c:pt idx="7">
                  <c:v>8.6363636363636349</c:v>
                </c:pt>
              </c:numCache>
            </c:numRef>
          </c:val>
          <c:extLst>
            <c:ext xmlns:c16="http://schemas.microsoft.com/office/drawing/2014/chart" uri="{C3380CC4-5D6E-409C-BE32-E72D297353CC}">
              <c16:uniqueId val="{00000005-EDB9-468A-A962-011C2A579EB0}"/>
            </c:ext>
          </c:extLst>
        </c:ser>
        <c:ser>
          <c:idx val="5"/>
          <c:order val="5"/>
          <c:tx>
            <c:strRef>
              <c:f>Sheet1!$F$1</c:f>
              <c:strCache>
                <c:ptCount val="1"/>
                <c:pt idx="0">
                  <c:v>Dinner</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0.0</c:formatCode>
                <c:ptCount val="8"/>
                <c:pt idx="0">
                  <c:v>16.195372750642676</c:v>
                </c:pt>
                <c:pt idx="1">
                  <c:v>18.712574850299404</c:v>
                </c:pt>
                <c:pt idx="2">
                  <c:v>24.218749999999993</c:v>
                </c:pt>
                <c:pt idx="3">
                  <c:v>30.32904148783977</c:v>
                </c:pt>
                <c:pt idx="4">
                  <c:v>19.743589743589741</c:v>
                </c:pt>
                <c:pt idx="5">
                  <c:v>26.649076517150398</c:v>
                </c:pt>
                <c:pt idx="6">
                  <c:v>21.728395061728392</c:v>
                </c:pt>
                <c:pt idx="7">
                  <c:v>26.81818181818182</c:v>
                </c:pt>
              </c:numCache>
            </c:numRef>
          </c:val>
          <c:extLst>
            <c:ext xmlns:c16="http://schemas.microsoft.com/office/drawing/2014/chart" uri="{C3380CC4-5D6E-409C-BE32-E72D297353CC}">
              <c16:uniqueId val="{00000006-EDB9-468A-A962-011C2A579EB0}"/>
            </c:ext>
          </c:extLst>
        </c:ser>
        <c:ser>
          <c:idx val="6"/>
          <c:order val="6"/>
          <c:tx>
            <c:strRef>
              <c:f>Sheet1!$G$1</c:f>
              <c:strCache>
                <c:ptCount val="1"/>
                <c:pt idx="0">
                  <c:v>After dinner/evening meal</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0.0</c:formatCode>
                <c:ptCount val="8"/>
                <c:pt idx="0">
                  <c:v>7.0694087403598989</c:v>
                </c:pt>
                <c:pt idx="1">
                  <c:v>3.293413173652695</c:v>
                </c:pt>
                <c:pt idx="2">
                  <c:v>3.90625</c:v>
                </c:pt>
                <c:pt idx="3">
                  <c:v>6.2947067238912728</c:v>
                </c:pt>
                <c:pt idx="4">
                  <c:v>8.9743589743589727</c:v>
                </c:pt>
                <c:pt idx="5">
                  <c:v>5.8047493403693942</c:v>
                </c:pt>
                <c:pt idx="6">
                  <c:v>7.4074074074074074</c:v>
                </c:pt>
                <c:pt idx="7">
                  <c:v>10</c:v>
                </c:pt>
              </c:numCache>
            </c:numRef>
          </c:val>
          <c:extLst>
            <c:ext xmlns:c16="http://schemas.microsoft.com/office/drawing/2014/chart" uri="{C3380CC4-5D6E-409C-BE32-E72D297353CC}">
              <c16:uniqueId val="{00000007-EDB9-468A-A962-011C2A579EB0}"/>
            </c:ext>
          </c:extLst>
        </c:ser>
        <c:dLbls>
          <c:showLegendKey val="0"/>
          <c:showVal val="0"/>
          <c:showCatName val="0"/>
          <c:showSerName val="0"/>
          <c:showPercent val="0"/>
          <c:showBubbleSize val="0"/>
        </c:dLbls>
        <c:gapWidth val="85"/>
        <c:overlap val="100"/>
        <c:axId val="377464744"/>
        <c:axId val="377465136"/>
      </c:barChart>
      <c:catAx>
        <c:axId val="377464744"/>
        <c:scaling>
          <c:orientation val="minMax"/>
        </c:scaling>
        <c:delete val="1"/>
        <c:axPos val="l"/>
        <c:numFmt formatCode="General" sourceLinked="0"/>
        <c:majorTickMark val="out"/>
        <c:minorTickMark val="none"/>
        <c:tickLblPos val="nextTo"/>
        <c:crossAx val="377465136"/>
        <c:crosses val="autoZero"/>
        <c:auto val="1"/>
        <c:lblAlgn val="ctr"/>
        <c:lblOffset val="100"/>
        <c:noMultiLvlLbl val="0"/>
      </c:catAx>
      <c:valAx>
        <c:axId val="377465136"/>
        <c:scaling>
          <c:orientation val="minMax"/>
          <c:max val="100"/>
        </c:scaling>
        <c:delete val="0"/>
        <c:axPos val="b"/>
        <c:numFmt formatCode="General" sourceLinked="1"/>
        <c:majorTickMark val="out"/>
        <c:minorTickMark val="none"/>
        <c:tickLblPos val="nextTo"/>
        <c:txPr>
          <a:bodyPr/>
          <a:lstStyle/>
          <a:p>
            <a:pPr>
              <a:defRPr sz="1400"/>
            </a:pPr>
            <a:endParaRPr lang="nb-NO"/>
          </a:p>
        </c:txPr>
        <c:crossAx val="377464744"/>
        <c:crosses val="autoZero"/>
        <c:crossBetween val="between"/>
        <c:majorUnit val="10"/>
      </c:valAx>
    </c:plotArea>
    <c:legend>
      <c:legendPos val="t"/>
      <c:legendEntry>
        <c:idx val="0"/>
        <c:delete val="1"/>
      </c:legendEntry>
      <c:layout>
        <c:manualLayout>
          <c:xMode val="edge"/>
          <c:yMode val="edge"/>
          <c:x val="3.9973288676101698E-2"/>
          <c:y val="0"/>
          <c:w val="0.8833523118429053"/>
          <c:h val="5.0138819952173605E-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803009210295462E-2"/>
          <c:y val="5.5114650329317082E-2"/>
          <c:w val="0.96627064605979995"/>
          <c:h val="0.8497428606093168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9B5C-4BE6-AA00-FD11DCF4899B}"/>
            </c:ext>
          </c:extLst>
        </c:ser>
        <c:ser>
          <c:idx val="1"/>
          <c:order val="1"/>
          <c:tx>
            <c:strRef>
              <c:f>Sheet1!$B$1</c:f>
              <c:strCache>
                <c:ptCount val="1"/>
                <c:pt idx="0">
                  <c:v>Breakfast</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0.0</c:formatCode>
                <c:ptCount val="8"/>
                <c:pt idx="0">
                  <c:v>24.61538461538461</c:v>
                </c:pt>
                <c:pt idx="1">
                  <c:v>23.214285714285712</c:v>
                </c:pt>
                <c:pt idx="2">
                  <c:v>22.943722943722943</c:v>
                </c:pt>
                <c:pt idx="3">
                  <c:v>26.819923371647516</c:v>
                </c:pt>
                <c:pt idx="4">
                  <c:v>28.220858895705518</c:v>
                </c:pt>
                <c:pt idx="5">
                  <c:v>29.496402877697843</c:v>
                </c:pt>
                <c:pt idx="6">
                  <c:v>31.543624161073826</c:v>
                </c:pt>
                <c:pt idx="7">
                  <c:v>26.470588235294116</c:v>
                </c:pt>
              </c:numCache>
            </c:numRef>
          </c:val>
          <c:extLst>
            <c:ext xmlns:c16="http://schemas.microsoft.com/office/drawing/2014/chart" uri="{C3380CC4-5D6E-409C-BE32-E72D297353CC}">
              <c16:uniqueId val="{00000001-9B5C-4BE6-AA00-FD11DCF4899B}"/>
            </c:ext>
          </c:extLst>
        </c:ser>
        <c:ser>
          <c:idx val="2"/>
          <c:order val="2"/>
          <c:tx>
            <c:strRef>
              <c:f>Sheet1!$C$1</c:f>
              <c:strCache>
                <c:ptCount val="1"/>
                <c:pt idx="0">
                  <c:v>Between breakfast and lunch</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Sheet1!$C$2:$C$9</c:f>
              <c:numCache>
                <c:formatCode>0.0</c:formatCode>
                <c:ptCount val="8"/>
                <c:pt idx="0">
                  <c:v>18.461538461538456</c:v>
                </c:pt>
                <c:pt idx="1">
                  <c:v>17.5</c:v>
                </c:pt>
                <c:pt idx="2">
                  <c:v>9.5238095238095237</c:v>
                </c:pt>
                <c:pt idx="3">
                  <c:v>14.176245210727972</c:v>
                </c:pt>
                <c:pt idx="4">
                  <c:v>11.656441717791409</c:v>
                </c:pt>
                <c:pt idx="5">
                  <c:v>20.143884892086334</c:v>
                </c:pt>
                <c:pt idx="6">
                  <c:v>18.120805369127517</c:v>
                </c:pt>
                <c:pt idx="7">
                  <c:v>19.999999999999996</c:v>
                </c:pt>
              </c:numCache>
            </c:numRef>
          </c:val>
          <c:extLst>
            <c:ext xmlns:c16="http://schemas.microsoft.com/office/drawing/2014/chart" uri="{C3380CC4-5D6E-409C-BE32-E72D297353CC}">
              <c16:uniqueId val="{00000002-9B5C-4BE6-AA00-FD11DCF4899B}"/>
            </c:ext>
          </c:extLst>
        </c:ser>
        <c:ser>
          <c:idx val="3"/>
          <c:order val="3"/>
          <c:tx>
            <c:strRef>
              <c:f>Sheet1!$D$1</c:f>
              <c:strCache>
                <c:ptCount val="1"/>
                <c:pt idx="0">
                  <c:v>Lunch</c:v>
                </c:pt>
              </c:strCache>
            </c:strRef>
          </c:tx>
          <c:spPr>
            <a:solidFill>
              <a:srgbClr val="EF5205"/>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0.0</c:formatCode>
                <c:ptCount val="8"/>
                <c:pt idx="0">
                  <c:v>13.461538461538458</c:v>
                </c:pt>
                <c:pt idx="1">
                  <c:v>22.142857142857142</c:v>
                </c:pt>
                <c:pt idx="2">
                  <c:v>26.406926406926406</c:v>
                </c:pt>
                <c:pt idx="3">
                  <c:v>21.839080459770116</c:v>
                </c:pt>
                <c:pt idx="4">
                  <c:v>9.2024539877300615</c:v>
                </c:pt>
                <c:pt idx="5">
                  <c:v>10.071942446043167</c:v>
                </c:pt>
                <c:pt idx="6">
                  <c:v>8.724832214765101</c:v>
                </c:pt>
                <c:pt idx="7">
                  <c:v>14.117647058823527</c:v>
                </c:pt>
              </c:numCache>
            </c:numRef>
          </c:val>
          <c:extLst>
            <c:ext xmlns:c16="http://schemas.microsoft.com/office/drawing/2014/chart" uri="{C3380CC4-5D6E-409C-BE32-E72D297353CC}">
              <c16:uniqueId val="{00000003-9B5C-4BE6-AA00-FD11DCF4899B}"/>
            </c:ext>
          </c:extLst>
        </c:ser>
        <c:ser>
          <c:idx val="4"/>
          <c:order val="4"/>
          <c:tx>
            <c:strRef>
              <c:f>Sheet1!$E$1</c:f>
              <c:strCache>
                <c:ptCount val="1"/>
                <c:pt idx="0">
                  <c:v>Between lunch and dinner</c:v>
                </c:pt>
              </c:strCache>
            </c:strRef>
          </c:tx>
          <c:spPr>
            <a:solidFill>
              <a:srgbClr val="EF5205">
                <a:lumMod val="60000"/>
                <a:lumOff val="40000"/>
              </a:srgbClr>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0.0</c:formatCode>
                <c:ptCount val="8"/>
                <c:pt idx="0">
                  <c:v>19.61538461538461</c:v>
                </c:pt>
                <c:pt idx="1">
                  <c:v>16.428571428571427</c:v>
                </c:pt>
                <c:pt idx="2">
                  <c:v>12.987012987012987</c:v>
                </c:pt>
                <c:pt idx="3">
                  <c:v>9.5785440613026847</c:v>
                </c:pt>
                <c:pt idx="4">
                  <c:v>20.245398773006134</c:v>
                </c:pt>
                <c:pt idx="5">
                  <c:v>20.863309352517984</c:v>
                </c:pt>
                <c:pt idx="6">
                  <c:v>20.80536912751678</c:v>
                </c:pt>
                <c:pt idx="7">
                  <c:v>15.294117647058822</c:v>
                </c:pt>
              </c:numCache>
            </c:numRef>
          </c:val>
          <c:extLst>
            <c:ext xmlns:c16="http://schemas.microsoft.com/office/drawing/2014/chart" uri="{C3380CC4-5D6E-409C-BE32-E72D297353CC}">
              <c16:uniqueId val="{00000004-9B5C-4BE6-AA00-FD11DCF4899B}"/>
            </c:ext>
          </c:extLst>
        </c:ser>
        <c:ser>
          <c:idx val="5"/>
          <c:order val="5"/>
          <c:tx>
            <c:strRef>
              <c:f>Sheet1!$F$1</c:f>
              <c:strCache>
                <c:ptCount val="1"/>
                <c:pt idx="0">
                  <c:v>Dinner</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0.0</c:formatCode>
                <c:ptCount val="8"/>
                <c:pt idx="0">
                  <c:v>16.92307692307692</c:v>
                </c:pt>
                <c:pt idx="1">
                  <c:v>18.214285714285712</c:v>
                </c:pt>
                <c:pt idx="2">
                  <c:v>22.943722943722943</c:v>
                </c:pt>
                <c:pt idx="3">
                  <c:v>18.390804597701152</c:v>
                </c:pt>
                <c:pt idx="4">
                  <c:v>16.564417177914109</c:v>
                </c:pt>
                <c:pt idx="5">
                  <c:v>7.1942446043165473</c:v>
                </c:pt>
                <c:pt idx="6">
                  <c:v>6.7114093959731544</c:v>
                </c:pt>
                <c:pt idx="7">
                  <c:v>5.8823529411764701</c:v>
                </c:pt>
              </c:numCache>
            </c:numRef>
          </c:val>
          <c:extLst>
            <c:ext xmlns:c16="http://schemas.microsoft.com/office/drawing/2014/chart" uri="{C3380CC4-5D6E-409C-BE32-E72D297353CC}">
              <c16:uniqueId val="{00000005-9B5C-4BE6-AA00-FD11DCF4899B}"/>
            </c:ext>
          </c:extLst>
        </c:ser>
        <c:ser>
          <c:idx val="6"/>
          <c:order val="6"/>
          <c:tx>
            <c:strRef>
              <c:f>Sheet1!$G$1</c:f>
              <c:strCache>
                <c:ptCount val="1"/>
                <c:pt idx="0">
                  <c:v>After dinner/evening meal</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0.0</c:formatCode>
                <c:ptCount val="8"/>
                <c:pt idx="0">
                  <c:v>6.9230769230769216</c:v>
                </c:pt>
                <c:pt idx="1">
                  <c:v>2.5</c:v>
                </c:pt>
                <c:pt idx="2">
                  <c:v>5.1948051948051948</c:v>
                </c:pt>
                <c:pt idx="3">
                  <c:v>9.1954022988505759</c:v>
                </c:pt>
                <c:pt idx="4">
                  <c:v>14.110429447852759</c:v>
                </c:pt>
                <c:pt idx="5">
                  <c:v>12.23021582733813</c:v>
                </c:pt>
                <c:pt idx="6">
                  <c:v>14.093959731543624</c:v>
                </c:pt>
                <c:pt idx="7">
                  <c:v>18.235294117647058</c:v>
                </c:pt>
              </c:numCache>
            </c:numRef>
          </c:val>
          <c:extLst>
            <c:ext xmlns:c16="http://schemas.microsoft.com/office/drawing/2014/chart" uri="{C3380CC4-5D6E-409C-BE32-E72D297353CC}">
              <c16:uniqueId val="{00000006-9B5C-4BE6-AA00-FD11DCF4899B}"/>
            </c:ext>
          </c:extLst>
        </c:ser>
        <c:dLbls>
          <c:showLegendKey val="0"/>
          <c:showVal val="0"/>
          <c:showCatName val="0"/>
          <c:showSerName val="0"/>
          <c:showPercent val="0"/>
          <c:showBubbleSize val="0"/>
        </c:dLbls>
        <c:gapWidth val="85"/>
        <c:overlap val="100"/>
        <c:axId val="377466312"/>
        <c:axId val="494951632"/>
      </c:barChart>
      <c:catAx>
        <c:axId val="377466312"/>
        <c:scaling>
          <c:orientation val="minMax"/>
        </c:scaling>
        <c:delete val="1"/>
        <c:axPos val="l"/>
        <c:numFmt formatCode="General" sourceLinked="0"/>
        <c:majorTickMark val="out"/>
        <c:minorTickMark val="none"/>
        <c:tickLblPos val="nextTo"/>
        <c:crossAx val="494951632"/>
        <c:crosses val="autoZero"/>
        <c:auto val="1"/>
        <c:lblAlgn val="ctr"/>
        <c:lblOffset val="100"/>
        <c:noMultiLvlLbl val="0"/>
      </c:catAx>
      <c:valAx>
        <c:axId val="494951632"/>
        <c:scaling>
          <c:orientation val="minMax"/>
          <c:max val="100"/>
        </c:scaling>
        <c:delete val="0"/>
        <c:axPos val="b"/>
        <c:numFmt formatCode="General" sourceLinked="1"/>
        <c:majorTickMark val="out"/>
        <c:minorTickMark val="none"/>
        <c:tickLblPos val="nextTo"/>
        <c:txPr>
          <a:bodyPr/>
          <a:lstStyle/>
          <a:p>
            <a:pPr>
              <a:defRPr sz="1600"/>
            </a:pPr>
            <a:endParaRPr lang="nb-NO"/>
          </a:p>
        </c:txPr>
        <c:crossAx val="377466312"/>
        <c:crosses val="autoZero"/>
        <c:crossBetween val="between"/>
        <c:majorUnit val="20"/>
      </c:valAx>
    </c:plotArea>
    <c:legend>
      <c:legendPos val="t"/>
      <c:legendEntry>
        <c:idx val="0"/>
        <c:delete val="1"/>
      </c:legendEntry>
      <c:layout>
        <c:manualLayout>
          <c:xMode val="edge"/>
          <c:yMode val="edge"/>
          <c:x val="3.9973288676101698E-2"/>
          <c:y val="0"/>
          <c:w val="0.8833523118429053"/>
          <c:h val="5.0138819952173605E-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517090272493959E-2"/>
          <c:y val="0.15025713939068319"/>
          <c:w val="0.96627064605979995"/>
          <c:h val="0.8497428606093168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F875-459E-AE56-939464DCD52B}"/>
            </c:ext>
          </c:extLst>
        </c:ser>
        <c:ser>
          <c:idx val="1"/>
          <c:order val="1"/>
          <c:tx>
            <c:strRef>
              <c:f>Sheet1!$B$1</c:f>
              <c:strCache>
                <c:ptCount val="1"/>
                <c:pt idx="0">
                  <c:v>5 portions per day +</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General</c:formatCode>
                <c:ptCount val="8"/>
                <c:pt idx="0">
                  <c:v>2.5</c:v>
                </c:pt>
                <c:pt idx="1">
                  <c:v>1.4</c:v>
                </c:pt>
                <c:pt idx="2">
                  <c:v>0.9</c:v>
                </c:pt>
                <c:pt idx="3">
                  <c:v>2.7</c:v>
                </c:pt>
                <c:pt idx="4">
                  <c:v>4.2</c:v>
                </c:pt>
                <c:pt idx="5">
                  <c:v>4.5999999999999996</c:v>
                </c:pt>
                <c:pt idx="6">
                  <c:v>2.1</c:v>
                </c:pt>
                <c:pt idx="7">
                  <c:v>1.6</c:v>
                </c:pt>
              </c:numCache>
            </c:numRef>
          </c:val>
          <c:extLst>
            <c:ext xmlns:c16="http://schemas.microsoft.com/office/drawing/2014/chart" uri="{C3380CC4-5D6E-409C-BE32-E72D297353CC}">
              <c16:uniqueId val="{00000001-F875-459E-AE56-939464DCD52B}"/>
            </c:ext>
          </c:extLst>
        </c:ser>
        <c:ser>
          <c:idx val="2"/>
          <c:order val="2"/>
          <c:tx>
            <c:strRef>
              <c:f>Sheet1!$C$1</c:f>
              <c:strCache>
                <c:ptCount val="1"/>
                <c:pt idx="0">
                  <c:v>4 portions per day</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Sheet1!$C$2:$C$9</c:f>
              <c:numCache>
                <c:formatCode>General</c:formatCode>
                <c:ptCount val="8"/>
                <c:pt idx="0">
                  <c:v>2.8</c:v>
                </c:pt>
                <c:pt idx="1">
                  <c:v>2.7</c:v>
                </c:pt>
                <c:pt idx="2">
                  <c:v>2.7</c:v>
                </c:pt>
                <c:pt idx="3">
                  <c:v>4</c:v>
                </c:pt>
                <c:pt idx="4">
                  <c:v>8.6</c:v>
                </c:pt>
                <c:pt idx="5">
                  <c:v>4.2</c:v>
                </c:pt>
                <c:pt idx="6">
                  <c:v>4.5</c:v>
                </c:pt>
                <c:pt idx="7">
                  <c:v>2.1</c:v>
                </c:pt>
              </c:numCache>
            </c:numRef>
          </c:val>
          <c:extLst>
            <c:ext xmlns:c16="http://schemas.microsoft.com/office/drawing/2014/chart" uri="{C3380CC4-5D6E-409C-BE32-E72D297353CC}">
              <c16:uniqueId val="{00000002-F875-459E-AE56-939464DCD52B}"/>
            </c:ext>
          </c:extLst>
        </c:ser>
        <c:ser>
          <c:idx val="3"/>
          <c:order val="3"/>
          <c:tx>
            <c:strRef>
              <c:f>Sheet1!$D$1</c:f>
              <c:strCache>
                <c:ptCount val="1"/>
                <c:pt idx="0">
                  <c:v>3 portions per day</c:v>
                </c:pt>
              </c:strCache>
            </c:strRef>
          </c:tx>
          <c:spPr>
            <a:solidFill>
              <a:srgbClr val="81C341">
                <a:lumMod val="40000"/>
                <a:lumOff val="60000"/>
              </a:srgbClr>
            </a:solidFill>
            <a:ln>
              <a:solidFill>
                <a:srgbClr val="FFFFFF"/>
              </a:solidFill>
            </a:ln>
          </c:spPr>
          <c:invertIfNegative val="0"/>
          <c:dLbls>
            <c:spPr>
              <a:noFill/>
              <a:ln>
                <a:noFill/>
              </a:ln>
              <a:effectLst/>
            </c:spPr>
            <c:txPr>
              <a:bodyPr anchorCtr="0"/>
              <a:lstStyle/>
              <a:p>
                <a:pPr algn="ctr">
                  <a:defRPr sz="1200">
                    <a:solidFill>
                      <a:srgbClr val="000000"/>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General</c:formatCode>
                <c:ptCount val="8"/>
                <c:pt idx="0">
                  <c:v>9.6999999999999993</c:v>
                </c:pt>
                <c:pt idx="1">
                  <c:v>6.9</c:v>
                </c:pt>
                <c:pt idx="2">
                  <c:v>8.5</c:v>
                </c:pt>
                <c:pt idx="3">
                  <c:v>9</c:v>
                </c:pt>
                <c:pt idx="4">
                  <c:v>15.7</c:v>
                </c:pt>
                <c:pt idx="5">
                  <c:v>10</c:v>
                </c:pt>
                <c:pt idx="6">
                  <c:v>7.4</c:v>
                </c:pt>
                <c:pt idx="7">
                  <c:v>6.4</c:v>
                </c:pt>
              </c:numCache>
            </c:numRef>
          </c:val>
          <c:extLst>
            <c:ext xmlns:c16="http://schemas.microsoft.com/office/drawing/2014/chart" uri="{C3380CC4-5D6E-409C-BE32-E72D297353CC}">
              <c16:uniqueId val="{00000003-F875-459E-AE56-939464DCD52B}"/>
            </c:ext>
          </c:extLst>
        </c:ser>
        <c:ser>
          <c:idx val="4"/>
          <c:order val="4"/>
          <c:tx>
            <c:strRef>
              <c:f>Sheet1!$E$1</c:f>
              <c:strCache>
                <c:ptCount val="1"/>
                <c:pt idx="0">
                  <c:v>2 portions per day</c:v>
                </c:pt>
              </c:strCache>
            </c:strRef>
          </c:tx>
          <c:spPr>
            <a:solidFill>
              <a:srgbClr val="F7911E"/>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General</c:formatCode>
                <c:ptCount val="8"/>
                <c:pt idx="0">
                  <c:v>20.8</c:v>
                </c:pt>
                <c:pt idx="1">
                  <c:v>21.9</c:v>
                </c:pt>
                <c:pt idx="2">
                  <c:v>16.7</c:v>
                </c:pt>
                <c:pt idx="3">
                  <c:v>24.2</c:v>
                </c:pt>
                <c:pt idx="4">
                  <c:v>18.8</c:v>
                </c:pt>
                <c:pt idx="5">
                  <c:v>29.9</c:v>
                </c:pt>
                <c:pt idx="6">
                  <c:v>20.100000000000001</c:v>
                </c:pt>
                <c:pt idx="7">
                  <c:v>15.1</c:v>
                </c:pt>
              </c:numCache>
            </c:numRef>
          </c:val>
          <c:extLst>
            <c:ext xmlns:c16="http://schemas.microsoft.com/office/drawing/2014/chart" uri="{C3380CC4-5D6E-409C-BE32-E72D297353CC}">
              <c16:uniqueId val="{00000004-F875-459E-AE56-939464DCD52B}"/>
            </c:ext>
          </c:extLst>
        </c:ser>
        <c:ser>
          <c:idx val="5"/>
          <c:order val="5"/>
          <c:tx>
            <c:strRef>
              <c:f>Sheet1!$F$1</c:f>
              <c:strCache>
                <c:ptCount val="1"/>
                <c:pt idx="0">
                  <c:v>1 portion per day</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000000"/>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General</c:formatCode>
                <c:ptCount val="8"/>
                <c:pt idx="0">
                  <c:v>31.5</c:v>
                </c:pt>
                <c:pt idx="1">
                  <c:v>30.8</c:v>
                </c:pt>
                <c:pt idx="2">
                  <c:v>26.3</c:v>
                </c:pt>
                <c:pt idx="3">
                  <c:v>27.6</c:v>
                </c:pt>
                <c:pt idx="4">
                  <c:v>16.2</c:v>
                </c:pt>
                <c:pt idx="5">
                  <c:v>24.1</c:v>
                </c:pt>
                <c:pt idx="6">
                  <c:v>30.9</c:v>
                </c:pt>
                <c:pt idx="7">
                  <c:v>20.399999999999999</c:v>
                </c:pt>
              </c:numCache>
            </c:numRef>
          </c:val>
          <c:extLst>
            <c:ext xmlns:c16="http://schemas.microsoft.com/office/drawing/2014/chart" uri="{C3380CC4-5D6E-409C-BE32-E72D297353CC}">
              <c16:uniqueId val="{00000005-F875-459E-AE56-939464DCD52B}"/>
            </c:ext>
          </c:extLst>
        </c:ser>
        <c:ser>
          <c:idx val="6"/>
          <c:order val="6"/>
          <c:tx>
            <c:strRef>
              <c:f>Sheet1!$G$1</c:f>
              <c:strCache>
                <c:ptCount val="1"/>
                <c:pt idx="0">
                  <c:v>1-6 portions per week</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General</c:formatCode>
                <c:ptCount val="8"/>
                <c:pt idx="0">
                  <c:v>30.3</c:v>
                </c:pt>
                <c:pt idx="1">
                  <c:v>30.5</c:v>
                </c:pt>
                <c:pt idx="2">
                  <c:v>36.1</c:v>
                </c:pt>
                <c:pt idx="3">
                  <c:v>27.2</c:v>
                </c:pt>
                <c:pt idx="4">
                  <c:v>25</c:v>
                </c:pt>
                <c:pt idx="5">
                  <c:v>22.9</c:v>
                </c:pt>
                <c:pt idx="6">
                  <c:v>30.6</c:v>
                </c:pt>
                <c:pt idx="7">
                  <c:v>43.4</c:v>
                </c:pt>
              </c:numCache>
            </c:numRef>
          </c:val>
          <c:extLst>
            <c:ext xmlns:c16="http://schemas.microsoft.com/office/drawing/2014/chart" uri="{C3380CC4-5D6E-409C-BE32-E72D297353CC}">
              <c16:uniqueId val="{00000006-F875-459E-AE56-939464DCD52B}"/>
            </c:ext>
          </c:extLst>
        </c:ser>
        <c:ser>
          <c:idx val="7"/>
          <c:order val="7"/>
          <c:tx>
            <c:strRef>
              <c:f>Sheet1!$H$1</c:f>
              <c:strCache>
                <c:ptCount val="1"/>
                <c:pt idx="0">
                  <c:v>Less than one portion per week/never</c:v>
                </c:pt>
              </c:strCache>
            </c:strRef>
          </c:tx>
          <c:spPr>
            <a:solidFill>
              <a:srgbClr val="C00000"/>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Sheet1!$H$2:$H$9</c:f>
              <c:numCache>
                <c:formatCode>General</c:formatCode>
                <c:ptCount val="8"/>
                <c:pt idx="0">
                  <c:v>1.6</c:v>
                </c:pt>
                <c:pt idx="1">
                  <c:v>4.2</c:v>
                </c:pt>
                <c:pt idx="2">
                  <c:v>6.8</c:v>
                </c:pt>
                <c:pt idx="3">
                  <c:v>2.7</c:v>
                </c:pt>
                <c:pt idx="4">
                  <c:v>8.6999999999999993</c:v>
                </c:pt>
                <c:pt idx="5">
                  <c:v>2</c:v>
                </c:pt>
                <c:pt idx="6">
                  <c:v>3.7</c:v>
                </c:pt>
                <c:pt idx="7">
                  <c:v>9</c:v>
                </c:pt>
              </c:numCache>
            </c:numRef>
          </c:val>
          <c:extLst>
            <c:ext xmlns:c16="http://schemas.microsoft.com/office/drawing/2014/chart" uri="{C3380CC4-5D6E-409C-BE32-E72D297353CC}">
              <c16:uniqueId val="{00000007-F875-459E-AE56-939464DCD52B}"/>
            </c:ext>
          </c:extLst>
        </c:ser>
        <c:ser>
          <c:idx val="8"/>
          <c:order val="8"/>
          <c:tx>
            <c:strRef>
              <c:f>Sheet1!$I$1</c:f>
              <c:strCache>
                <c:ptCount val="1"/>
                <c:pt idx="0">
                  <c:v>Don't know</c:v>
                </c:pt>
              </c:strCache>
            </c:strRef>
          </c:tx>
          <c:spPr>
            <a:solidFill>
              <a:srgbClr val="FFFFFF">
                <a:lumMod val="75000"/>
              </a:srgbClr>
            </a:solidFill>
          </c:spPr>
          <c:invertIfNegative val="0"/>
          <c:dLbls>
            <c:spPr>
              <a:noFill/>
              <a:ln>
                <a:noFill/>
              </a:ln>
              <a:effectLst/>
            </c:spPr>
            <c:txPr>
              <a:bodyPr wrap="square" lIns="38100" tIns="19050" rIns="38100" bIns="19050" anchor="ctr" anchorCtr="0">
                <a:spAutoFit/>
              </a:bodyPr>
              <a:lstStyle/>
              <a:p>
                <a:pPr algn="just">
                  <a:defRPr sz="120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Sheet1!$I$2:$I$9</c:f>
              <c:numCache>
                <c:formatCode>General</c:formatCode>
                <c:ptCount val="8"/>
                <c:pt idx="0">
                  <c:v>0.8</c:v>
                </c:pt>
                <c:pt idx="1">
                  <c:v>1.6</c:v>
                </c:pt>
                <c:pt idx="2">
                  <c:v>1.9</c:v>
                </c:pt>
                <c:pt idx="3">
                  <c:v>2.6</c:v>
                </c:pt>
                <c:pt idx="4">
                  <c:v>2.8</c:v>
                </c:pt>
                <c:pt idx="5">
                  <c:v>2.2999999999999998</c:v>
                </c:pt>
                <c:pt idx="6">
                  <c:v>0.6</c:v>
                </c:pt>
                <c:pt idx="7">
                  <c:v>1.8</c:v>
                </c:pt>
              </c:numCache>
            </c:numRef>
          </c:val>
          <c:extLst>
            <c:ext xmlns:c16="http://schemas.microsoft.com/office/drawing/2014/chart" uri="{C3380CC4-5D6E-409C-BE32-E72D297353CC}">
              <c16:uniqueId val="{00000008-F875-459E-AE56-939464DCD52B}"/>
            </c:ext>
          </c:extLst>
        </c:ser>
        <c:dLbls>
          <c:showLegendKey val="0"/>
          <c:showVal val="0"/>
          <c:showCatName val="0"/>
          <c:showSerName val="0"/>
          <c:showPercent val="0"/>
          <c:showBubbleSize val="0"/>
        </c:dLbls>
        <c:gapWidth val="70"/>
        <c:overlap val="100"/>
        <c:axId val="379173880"/>
        <c:axId val="379174272"/>
      </c:barChart>
      <c:catAx>
        <c:axId val="379173880"/>
        <c:scaling>
          <c:orientation val="maxMin"/>
        </c:scaling>
        <c:delete val="1"/>
        <c:axPos val="l"/>
        <c:numFmt formatCode="General" sourceLinked="0"/>
        <c:majorTickMark val="out"/>
        <c:minorTickMark val="none"/>
        <c:tickLblPos val="nextTo"/>
        <c:crossAx val="379174272"/>
        <c:crosses val="autoZero"/>
        <c:auto val="1"/>
        <c:lblAlgn val="ctr"/>
        <c:lblOffset val="100"/>
        <c:noMultiLvlLbl val="0"/>
      </c:catAx>
      <c:valAx>
        <c:axId val="379174272"/>
        <c:scaling>
          <c:orientation val="minMax"/>
        </c:scaling>
        <c:delete val="1"/>
        <c:axPos val="t"/>
        <c:numFmt formatCode="General" sourceLinked="1"/>
        <c:majorTickMark val="out"/>
        <c:minorTickMark val="none"/>
        <c:tickLblPos val="nextTo"/>
        <c:crossAx val="379173880"/>
        <c:crosses val="autoZero"/>
        <c:crossBetween val="between"/>
      </c:valAx>
    </c:plotArea>
    <c:legend>
      <c:legendPos val="t"/>
      <c:legendEntry>
        <c:idx val="0"/>
        <c:delete val="1"/>
      </c:legendEntry>
      <c:layout>
        <c:manualLayout>
          <c:xMode val="edge"/>
          <c:yMode val="edge"/>
          <c:x val="3.9973288676101698E-2"/>
          <c:y val="0"/>
          <c:w val="0.89808901516134176"/>
          <c:h val="0.14639372704692535"/>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803009210295462E-2"/>
          <c:y val="5.5114650329317082E-2"/>
          <c:w val="0.96627064605979995"/>
          <c:h val="0.8497428606093168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6839-4441-863C-22E84E29864C}"/>
            </c:ext>
          </c:extLst>
        </c:ser>
        <c:ser>
          <c:idx val="1"/>
          <c:order val="1"/>
          <c:tx>
            <c:strRef>
              <c:f>Sheet1!$B$1</c:f>
              <c:strCache>
                <c:ptCount val="1"/>
                <c:pt idx="0">
                  <c:v>Breakfast</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0.0</c:formatCode>
                <c:ptCount val="8"/>
                <c:pt idx="0">
                  <c:v>26.521739130434785</c:v>
                </c:pt>
                <c:pt idx="1">
                  <c:v>18.779342723004696</c:v>
                </c:pt>
                <c:pt idx="2">
                  <c:v>19.367588932806321</c:v>
                </c:pt>
                <c:pt idx="3">
                  <c:v>13.745704467353951</c:v>
                </c:pt>
                <c:pt idx="4">
                  <c:v>20.467836257309941</c:v>
                </c:pt>
                <c:pt idx="5">
                  <c:v>16.756756756756754</c:v>
                </c:pt>
                <c:pt idx="6">
                  <c:v>21.428571428571427</c:v>
                </c:pt>
                <c:pt idx="7">
                  <c:v>19.230769230769234</c:v>
                </c:pt>
              </c:numCache>
            </c:numRef>
          </c:val>
          <c:extLst>
            <c:ext xmlns:c16="http://schemas.microsoft.com/office/drawing/2014/chart" uri="{C3380CC4-5D6E-409C-BE32-E72D297353CC}">
              <c16:uniqueId val="{00000001-6839-4441-863C-22E84E29864C}"/>
            </c:ext>
          </c:extLst>
        </c:ser>
        <c:ser>
          <c:idx val="2"/>
          <c:order val="2"/>
          <c:tx>
            <c:strRef>
              <c:f>Sheet1!$C$1</c:f>
              <c:strCache>
                <c:ptCount val="1"/>
                <c:pt idx="0">
                  <c:v>Between breakfast and lunch</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Sheet1!$C$2:$C$9</c:f>
              <c:numCache>
                <c:formatCode>0.0</c:formatCode>
                <c:ptCount val="8"/>
                <c:pt idx="0">
                  <c:v>12.608695652173912</c:v>
                </c:pt>
                <c:pt idx="1">
                  <c:v>10.328638497652582</c:v>
                </c:pt>
                <c:pt idx="2">
                  <c:v>7.5098814229249005</c:v>
                </c:pt>
                <c:pt idx="3">
                  <c:v>7.216494845360824</c:v>
                </c:pt>
                <c:pt idx="4">
                  <c:v>5.2631578947368425</c:v>
                </c:pt>
                <c:pt idx="5">
                  <c:v>7.0270270270270263</c:v>
                </c:pt>
                <c:pt idx="6">
                  <c:v>6.6326530612244889</c:v>
                </c:pt>
                <c:pt idx="7">
                  <c:v>5.2884615384615392</c:v>
                </c:pt>
              </c:numCache>
            </c:numRef>
          </c:val>
          <c:extLst>
            <c:ext xmlns:c16="http://schemas.microsoft.com/office/drawing/2014/chart" uri="{C3380CC4-5D6E-409C-BE32-E72D297353CC}">
              <c16:uniqueId val="{00000002-6839-4441-863C-22E84E29864C}"/>
            </c:ext>
          </c:extLst>
        </c:ser>
        <c:ser>
          <c:idx val="3"/>
          <c:order val="3"/>
          <c:tx>
            <c:strRef>
              <c:f>Sheet1!$D$1</c:f>
              <c:strCache>
                <c:ptCount val="1"/>
                <c:pt idx="0">
                  <c:v>Lunch</c:v>
                </c:pt>
              </c:strCache>
            </c:strRef>
          </c:tx>
          <c:spPr>
            <a:solidFill>
              <a:srgbClr val="EF5205"/>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0.0</c:formatCode>
                <c:ptCount val="8"/>
                <c:pt idx="0">
                  <c:v>27.39130434782609</c:v>
                </c:pt>
                <c:pt idx="1">
                  <c:v>33.802816901408455</c:v>
                </c:pt>
                <c:pt idx="2">
                  <c:v>34.782608695652172</c:v>
                </c:pt>
                <c:pt idx="3">
                  <c:v>23.711340206185564</c:v>
                </c:pt>
                <c:pt idx="4">
                  <c:v>39.1812865497076</c:v>
                </c:pt>
                <c:pt idx="5">
                  <c:v>22.702702702702702</c:v>
                </c:pt>
                <c:pt idx="6">
                  <c:v>30.102040816326529</c:v>
                </c:pt>
                <c:pt idx="7">
                  <c:v>17.30769230769231</c:v>
                </c:pt>
              </c:numCache>
            </c:numRef>
          </c:val>
          <c:extLst>
            <c:ext xmlns:c16="http://schemas.microsoft.com/office/drawing/2014/chart" uri="{C3380CC4-5D6E-409C-BE32-E72D297353CC}">
              <c16:uniqueId val="{00000003-6839-4441-863C-22E84E29864C}"/>
            </c:ext>
          </c:extLst>
        </c:ser>
        <c:ser>
          <c:idx val="4"/>
          <c:order val="4"/>
          <c:tx>
            <c:strRef>
              <c:f>Sheet1!$E$1</c:f>
              <c:strCache>
                <c:ptCount val="1"/>
                <c:pt idx="0">
                  <c:v>Between lunch and dinner</c:v>
                </c:pt>
              </c:strCache>
            </c:strRef>
          </c:tx>
          <c:spPr>
            <a:solidFill>
              <a:srgbClr val="EF5205">
                <a:lumMod val="60000"/>
                <a:lumOff val="40000"/>
              </a:srgbClr>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0.0</c:formatCode>
                <c:ptCount val="8"/>
                <c:pt idx="0">
                  <c:v>9.5652173913043494</c:v>
                </c:pt>
                <c:pt idx="1">
                  <c:v>8.4507042253521139</c:v>
                </c:pt>
                <c:pt idx="2">
                  <c:v>3.162055335968379</c:v>
                </c:pt>
                <c:pt idx="3">
                  <c:v>3.7800687285223367</c:v>
                </c:pt>
                <c:pt idx="4">
                  <c:v>6.4327485380116958</c:v>
                </c:pt>
                <c:pt idx="5">
                  <c:v>7.0270270270270263</c:v>
                </c:pt>
                <c:pt idx="6">
                  <c:v>3.5714285714285716</c:v>
                </c:pt>
                <c:pt idx="7">
                  <c:v>4.3269230769230775</c:v>
                </c:pt>
              </c:numCache>
            </c:numRef>
          </c:val>
          <c:extLst>
            <c:ext xmlns:c16="http://schemas.microsoft.com/office/drawing/2014/chart" uri="{C3380CC4-5D6E-409C-BE32-E72D297353CC}">
              <c16:uniqueId val="{00000004-6839-4441-863C-22E84E29864C}"/>
            </c:ext>
          </c:extLst>
        </c:ser>
        <c:ser>
          <c:idx val="5"/>
          <c:order val="5"/>
          <c:tx>
            <c:strRef>
              <c:f>Sheet1!$F$1</c:f>
              <c:strCache>
                <c:ptCount val="1"/>
                <c:pt idx="0">
                  <c:v>Dinner</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0.0</c:formatCode>
                <c:ptCount val="8"/>
                <c:pt idx="0">
                  <c:v>19.565217391304348</c:v>
                </c:pt>
                <c:pt idx="1">
                  <c:v>26.760563380281688</c:v>
                </c:pt>
                <c:pt idx="2">
                  <c:v>33.596837944664031</c:v>
                </c:pt>
                <c:pt idx="3">
                  <c:v>48.797250859106526</c:v>
                </c:pt>
                <c:pt idx="4">
                  <c:v>25.146198830409357</c:v>
                </c:pt>
                <c:pt idx="5">
                  <c:v>45.405405405405403</c:v>
                </c:pt>
                <c:pt idx="6">
                  <c:v>36.224489795918366</c:v>
                </c:pt>
                <c:pt idx="7">
                  <c:v>50.480769230769241</c:v>
                </c:pt>
              </c:numCache>
            </c:numRef>
          </c:val>
          <c:extLst>
            <c:ext xmlns:c16="http://schemas.microsoft.com/office/drawing/2014/chart" uri="{C3380CC4-5D6E-409C-BE32-E72D297353CC}">
              <c16:uniqueId val="{00000005-6839-4441-863C-22E84E29864C}"/>
            </c:ext>
          </c:extLst>
        </c:ser>
        <c:ser>
          <c:idx val="6"/>
          <c:order val="6"/>
          <c:tx>
            <c:strRef>
              <c:f>Sheet1!$G$1</c:f>
              <c:strCache>
                <c:ptCount val="1"/>
                <c:pt idx="0">
                  <c:v>After dinner/evening meal</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0.0</c:formatCode>
                <c:ptCount val="8"/>
                <c:pt idx="0">
                  <c:v>4.3478260869565224</c:v>
                </c:pt>
                <c:pt idx="1">
                  <c:v>1.8779342723004695</c:v>
                </c:pt>
                <c:pt idx="2">
                  <c:v>1.5810276679841895</c:v>
                </c:pt>
                <c:pt idx="3">
                  <c:v>2.7491408934707904</c:v>
                </c:pt>
                <c:pt idx="4">
                  <c:v>3.5087719298245617</c:v>
                </c:pt>
                <c:pt idx="5">
                  <c:v>1.0810810810810809</c:v>
                </c:pt>
                <c:pt idx="6">
                  <c:v>2.0408163265306118</c:v>
                </c:pt>
                <c:pt idx="7">
                  <c:v>3.3653846153846163</c:v>
                </c:pt>
              </c:numCache>
            </c:numRef>
          </c:val>
          <c:extLst>
            <c:ext xmlns:c16="http://schemas.microsoft.com/office/drawing/2014/chart" uri="{C3380CC4-5D6E-409C-BE32-E72D297353CC}">
              <c16:uniqueId val="{00000006-6839-4441-863C-22E84E29864C}"/>
            </c:ext>
          </c:extLst>
        </c:ser>
        <c:dLbls>
          <c:showLegendKey val="0"/>
          <c:showVal val="0"/>
          <c:showCatName val="0"/>
          <c:showSerName val="0"/>
          <c:showPercent val="0"/>
          <c:showBubbleSize val="0"/>
        </c:dLbls>
        <c:gapWidth val="85"/>
        <c:overlap val="100"/>
        <c:axId val="494749296"/>
        <c:axId val="494749688"/>
      </c:barChart>
      <c:catAx>
        <c:axId val="494749296"/>
        <c:scaling>
          <c:orientation val="minMax"/>
        </c:scaling>
        <c:delete val="1"/>
        <c:axPos val="l"/>
        <c:numFmt formatCode="General" sourceLinked="0"/>
        <c:majorTickMark val="out"/>
        <c:minorTickMark val="none"/>
        <c:tickLblPos val="nextTo"/>
        <c:crossAx val="494749688"/>
        <c:crosses val="autoZero"/>
        <c:auto val="1"/>
        <c:lblAlgn val="ctr"/>
        <c:lblOffset val="100"/>
        <c:noMultiLvlLbl val="0"/>
      </c:catAx>
      <c:valAx>
        <c:axId val="494749688"/>
        <c:scaling>
          <c:orientation val="minMax"/>
          <c:max val="100"/>
        </c:scaling>
        <c:delete val="0"/>
        <c:axPos val="b"/>
        <c:numFmt formatCode="General" sourceLinked="1"/>
        <c:majorTickMark val="out"/>
        <c:minorTickMark val="none"/>
        <c:tickLblPos val="nextTo"/>
        <c:txPr>
          <a:bodyPr/>
          <a:lstStyle/>
          <a:p>
            <a:pPr>
              <a:defRPr sz="1600"/>
            </a:pPr>
            <a:endParaRPr lang="nb-NO"/>
          </a:p>
        </c:txPr>
        <c:crossAx val="494749296"/>
        <c:crosses val="autoZero"/>
        <c:crossBetween val="between"/>
        <c:majorUnit val="20"/>
      </c:valAx>
    </c:plotArea>
    <c:legend>
      <c:legendPos val="t"/>
      <c:legendEntry>
        <c:idx val="0"/>
        <c:delete val="1"/>
      </c:legendEntry>
      <c:layout>
        <c:manualLayout>
          <c:xMode val="edge"/>
          <c:yMode val="edge"/>
          <c:x val="3.9973288676101698E-2"/>
          <c:y val="0"/>
          <c:w val="0.8833523118429053"/>
          <c:h val="5.0138819952173605E-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3600947592976104E-2"/>
          <c:y val="4.9594883915400671E-2"/>
          <c:w val="0.96627064605979995"/>
          <c:h val="0.8702809256865590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0E13-4800-8CAA-90D78F99C715}"/>
            </c:ext>
          </c:extLst>
        </c:ser>
        <c:ser>
          <c:idx val="1"/>
          <c:order val="1"/>
          <c:tx>
            <c:strRef>
              <c:f>Sheet1!$B$1</c:f>
              <c:strCache>
                <c:ptCount val="1"/>
                <c:pt idx="0">
                  <c:v>Breakfast</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0.0</c:formatCode>
                <c:ptCount val="8"/>
                <c:pt idx="0">
                  <c:v>25</c:v>
                </c:pt>
                <c:pt idx="1">
                  <c:v>41.525423728813557</c:v>
                </c:pt>
                <c:pt idx="2">
                  <c:v>45.967741935483865</c:v>
                </c:pt>
                <c:pt idx="3">
                  <c:v>39.81481481481481</c:v>
                </c:pt>
                <c:pt idx="4">
                  <c:v>45.833333333333336</c:v>
                </c:pt>
                <c:pt idx="5">
                  <c:v>51.063829787234049</c:v>
                </c:pt>
                <c:pt idx="6">
                  <c:v>56.862745098039206</c:v>
                </c:pt>
                <c:pt idx="7">
                  <c:v>55.357142857142854</c:v>
                </c:pt>
              </c:numCache>
            </c:numRef>
          </c:val>
          <c:extLst>
            <c:ext xmlns:c16="http://schemas.microsoft.com/office/drawing/2014/chart" uri="{C3380CC4-5D6E-409C-BE32-E72D297353CC}">
              <c16:uniqueId val="{00000001-0E13-4800-8CAA-90D78F99C715}"/>
            </c:ext>
          </c:extLst>
        </c:ser>
        <c:ser>
          <c:idx val="2"/>
          <c:order val="2"/>
          <c:tx>
            <c:strRef>
              <c:f>Sheet1!$C$1</c:f>
              <c:strCache>
                <c:ptCount val="1"/>
                <c:pt idx="0">
                  <c:v>Between breakfast and lunch</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Sheet1!$C$2:$C$9</c:f>
              <c:numCache>
                <c:formatCode>0.0</c:formatCode>
                <c:ptCount val="8"/>
                <c:pt idx="0">
                  <c:v>21.120689655172416</c:v>
                </c:pt>
                <c:pt idx="1">
                  <c:v>17.796610169491522</c:v>
                </c:pt>
                <c:pt idx="2">
                  <c:v>14.516129032258064</c:v>
                </c:pt>
                <c:pt idx="3">
                  <c:v>13.888888888888888</c:v>
                </c:pt>
                <c:pt idx="4">
                  <c:v>8.3333333333333339</c:v>
                </c:pt>
                <c:pt idx="5">
                  <c:v>14.893617021276599</c:v>
                </c:pt>
                <c:pt idx="6">
                  <c:v>11.76470588235294</c:v>
                </c:pt>
                <c:pt idx="7">
                  <c:v>8.928571428571427</c:v>
                </c:pt>
              </c:numCache>
            </c:numRef>
          </c:val>
          <c:extLst>
            <c:ext xmlns:c16="http://schemas.microsoft.com/office/drawing/2014/chart" uri="{C3380CC4-5D6E-409C-BE32-E72D297353CC}">
              <c16:uniqueId val="{00000002-0E13-4800-8CAA-90D78F99C715}"/>
            </c:ext>
          </c:extLst>
        </c:ser>
        <c:ser>
          <c:idx val="3"/>
          <c:order val="3"/>
          <c:tx>
            <c:strRef>
              <c:f>Sheet1!$D$1</c:f>
              <c:strCache>
                <c:ptCount val="1"/>
                <c:pt idx="0">
                  <c:v>Lunch</c:v>
                </c:pt>
              </c:strCache>
            </c:strRef>
          </c:tx>
          <c:spPr>
            <a:solidFill>
              <a:srgbClr val="EF5205"/>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0.0</c:formatCode>
                <c:ptCount val="8"/>
                <c:pt idx="0">
                  <c:v>16.379310344827587</c:v>
                </c:pt>
                <c:pt idx="1">
                  <c:v>11.864406779661017</c:v>
                </c:pt>
                <c:pt idx="2">
                  <c:v>10.483870967741936</c:v>
                </c:pt>
                <c:pt idx="3">
                  <c:v>14.814814814814813</c:v>
                </c:pt>
                <c:pt idx="4">
                  <c:v>10.416666666666668</c:v>
                </c:pt>
                <c:pt idx="5">
                  <c:v>8.5106382978723403</c:v>
                </c:pt>
                <c:pt idx="6">
                  <c:v>5.8823529411764701</c:v>
                </c:pt>
                <c:pt idx="7">
                  <c:v>17.857142857142854</c:v>
                </c:pt>
              </c:numCache>
            </c:numRef>
          </c:val>
          <c:extLst>
            <c:ext xmlns:c16="http://schemas.microsoft.com/office/drawing/2014/chart" uri="{C3380CC4-5D6E-409C-BE32-E72D297353CC}">
              <c16:uniqueId val="{00000003-0E13-4800-8CAA-90D78F99C715}"/>
            </c:ext>
          </c:extLst>
        </c:ser>
        <c:ser>
          <c:idx val="4"/>
          <c:order val="4"/>
          <c:tx>
            <c:strRef>
              <c:f>Sheet1!$E$1</c:f>
              <c:strCache>
                <c:ptCount val="1"/>
                <c:pt idx="0">
                  <c:v>Between lunch and dinner</c:v>
                </c:pt>
              </c:strCache>
            </c:strRef>
          </c:tx>
          <c:spPr>
            <a:solidFill>
              <a:srgbClr val="EF5205">
                <a:lumMod val="60000"/>
                <a:lumOff val="40000"/>
              </a:srgbClr>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0.0</c:formatCode>
                <c:ptCount val="8"/>
                <c:pt idx="0">
                  <c:v>15.086206896551726</c:v>
                </c:pt>
                <c:pt idx="1">
                  <c:v>15.254237288135592</c:v>
                </c:pt>
                <c:pt idx="2">
                  <c:v>12.903225806451614</c:v>
                </c:pt>
                <c:pt idx="3">
                  <c:v>9.2592592592592595</c:v>
                </c:pt>
                <c:pt idx="4">
                  <c:v>12.5</c:v>
                </c:pt>
                <c:pt idx="5">
                  <c:v>8.5106382978723403</c:v>
                </c:pt>
                <c:pt idx="6">
                  <c:v>5.8823529411764701</c:v>
                </c:pt>
                <c:pt idx="7">
                  <c:v>3.5714285714285712</c:v>
                </c:pt>
              </c:numCache>
            </c:numRef>
          </c:val>
          <c:extLst>
            <c:ext xmlns:c16="http://schemas.microsoft.com/office/drawing/2014/chart" uri="{C3380CC4-5D6E-409C-BE32-E72D297353CC}">
              <c16:uniqueId val="{00000004-0E13-4800-8CAA-90D78F99C715}"/>
            </c:ext>
          </c:extLst>
        </c:ser>
        <c:ser>
          <c:idx val="5"/>
          <c:order val="5"/>
          <c:tx>
            <c:strRef>
              <c:f>Sheet1!$F$1</c:f>
              <c:strCache>
                <c:ptCount val="1"/>
                <c:pt idx="0">
                  <c:v>Dinner</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0.0</c:formatCode>
                <c:ptCount val="8"/>
                <c:pt idx="0">
                  <c:v>13.362068965517242</c:v>
                </c:pt>
                <c:pt idx="1">
                  <c:v>9.322033898305083</c:v>
                </c:pt>
                <c:pt idx="2">
                  <c:v>10.483870967741936</c:v>
                </c:pt>
                <c:pt idx="3">
                  <c:v>14.814814814814813</c:v>
                </c:pt>
                <c:pt idx="4">
                  <c:v>12.5</c:v>
                </c:pt>
                <c:pt idx="5">
                  <c:v>12.765957446808512</c:v>
                </c:pt>
                <c:pt idx="6">
                  <c:v>11.76470588235294</c:v>
                </c:pt>
                <c:pt idx="7">
                  <c:v>5.3571428571428568</c:v>
                </c:pt>
              </c:numCache>
            </c:numRef>
          </c:val>
          <c:extLst>
            <c:ext xmlns:c16="http://schemas.microsoft.com/office/drawing/2014/chart" uri="{C3380CC4-5D6E-409C-BE32-E72D297353CC}">
              <c16:uniqueId val="{00000005-0E13-4800-8CAA-90D78F99C715}"/>
            </c:ext>
          </c:extLst>
        </c:ser>
        <c:ser>
          <c:idx val="6"/>
          <c:order val="6"/>
          <c:tx>
            <c:strRef>
              <c:f>Sheet1!$G$1</c:f>
              <c:strCache>
                <c:ptCount val="1"/>
                <c:pt idx="0">
                  <c:v>After dinner/evening meal</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0.0</c:formatCode>
                <c:ptCount val="8"/>
                <c:pt idx="0">
                  <c:v>9.0517241379310356</c:v>
                </c:pt>
                <c:pt idx="1">
                  <c:v>4.2372881355932197</c:v>
                </c:pt>
                <c:pt idx="2">
                  <c:v>5.645161290322581</c:v>
                </c:pt>
                <c:pt idx="3">
                  <c:v>7.4074074074074066</c:v>
                </c:pt>
                <c:pt idx="4">
                  <c:v>10.416666666666668</c:v>
                </c:pt>
                <c:pt idx="5">
                  <c:v>4.2553191489361701</c:v>
                </c:pt>
                <c:pt idx="6">
                  <c:v>7.8431372549019605</c:v>
                </c:pt>
                <c:pt idx="7">
                  <c:v>8.928571428571427</c:v>
                </c:pt>
              </c:numCache>
            </c:numRef>
          </c:val>
          <c:extLst>
            <c:ext xmlns:c16="http://schemas.microsoft.com/office/drawing/2014/chart" uri="{C3380CC4-5D6E-409C-BE32-E72D297353CC}">
              <c16:uniqueId val="{00000006-0E13-4800-8CAA-90D78F99C715}"/>
            </c:ext>
          </c:extLst>
        </c:ser>
        <c:dLbls>
          <c:showLegendKey val="0"/>
          <c:showVal val="0"/>
          <c:showCatName val="0"/>
          <c:showSerName val="0"/>
          <c:showPercent val="0"/>
          <c:showBubbleSize val="0"/>
        </c:dLbls>
        <c:gapWidth val="85"/>
        <c:overlap val="100"/>
        <c:axId val="494603080"/>
        <c:axId val="494603472"/>
      </c:barChart>
      <c:catAx>
        <c:axId val="494603080"/>
        <c:scaling>
          <c:orientation val="minMax"/>
        </c:scaling>
        <c:delete val="1"/>
        <c:axPos val="l"/>
        <c:numFmt formatCode="General" sourceLinked="0"/>
        <c:majorTickMark val="out"/>
        <c:minorTickMark val="none"/>
        <c:tickLblPos val="nextTo"/>
        <c:crossAx val="494603472"/>
        <c:crosses val="autoZero"/>
        <c:auto val="1"/>
        <c:lblAlgn val="ctr"/>
        <c:lblOffset val="100"/>
        <c:noMultiLvlLbl val="0"/>
      </c:catAx>
      <c:valAx>
        <c:axId val="494603472"/>
        <c:scaling>
          <c:orientation val="minMax"/>
          <c:max val="100"/>
          <c:min val="0"/>
        </c:scaling>
        <c:delete val="0"/>
        <c:axPos val="b"/>
        <c:numFmt formatCode="General" sourceLinked="1"/>
        <c:majorTickMark val="out"/>
        <c:minorTickMark val="none"/>
        <c:tickLblPos val="nextTo"/>
        <c:txPr>
          <a:bodyPr/>
          <a:lstStyle/>
          <a:p>
            <a:pPr>
              <a:defRPr sz="1600"/>
            </a:pPr>
            <a:endParaRPr lang="nb-NO"/>
          </a:p>
        </c:txPr>
        <c:crossAx val="494603080"/>
        <c:crosses val="autoZero"/>
        <c:crossBetween val="between"/>
        <c:majorUnit val="20"/>
      </c:valAx>
    </c:plotArea>
    <c:legend>
      <c:legendPos val="t"/>
      <c:legendEntry>
        <c:idx val="0"/>
        <c:delete val="1"/>
      </c:legendEntry>
      <c:layout>
        <c:manualLayout>
          <c:xMode val="edge"/>
          <c:yMode val="edge"/>
          <c:x val="3.9973288676101698E-2"/>
          <c:y val="0"/>
          <c:w val="0.8833523118429053"/>
          <c:h val="5.0138819952173605E-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6803009210295462E-2"/>
          <c:y val="5.5114650329317082E-2"/>
          <c:w val="0.96627064605979995"/>
          <c:h val="0.8497428606093168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45B6-4F60-AB99-846A688E9A18}"/>
            </c:ext>
          </c:extLst>
        </c:ser>
        <c:ser>
          <c:idx val="1"/>
          <c:order val="1"/>
          <c:tx>
            <c:strRef>
              <c:f>Sheet1!$B$1</c:f>
              <c:strCache>
                <c:ptCount val="1"/>
                <c:pt idx="0">
                  <c:v>Breakfast</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0.0</c:formatCode>
                <c:ptCount val="8"/>
                <c:pt idx="0">
                  <c:v>30.357142857142854</c:v>
                </c:pt>
                <c:pt idx="1">
                  <c:v>29.824561403508767</c:v>
                </c:pt>
                <c:pt idx="2">
                  <c:v>21.875000000000004</c:v>
                </c:pt>
                <c:pt idx="3">
                  <c:v>25.641025641025639</c:v>
                </c:pt>
                <c:pt idx="4">
                  <c:v>25.000000000000004</c:v>
                </c:pt>
                <c:pt idx="5">
                  <c:v>25</c:v>
                </c:pt>
                <c:pt idx="6">
                  <c:v>44.444444444444443</c:v>
                </c:pt>
                <c:pt idx="7">
                  <c:v>33.333333333333329</c:v>
                </c:pt>
              </c:numCache>
            </c:numRef>
          </c:val>
          <c:extLst>
            <c:ext xmlns:c16="http://schemas.microsoft.com/office/drawing/2014/chart" uri="{C3380CC4-5D6E-409C-BE32-E72D297353CC}">
              <c16:uniqueId val="{00000001-45B6-4F60-AB99-846A688E9A18}"/>
            </c:ext>
          </c:extLst>
        </c:ser>
        <c:ser>
          <c:idx val="2"/>
          <c:order val="2"/>
          <c:tx>
            <c:strRef>
              <c:f>Sheet1!$C$1</c:f>
              <c:strCache>
                <c:ptCount val="1"/>
                <c:pt idx="0">
                  <c:v>Between breakfast and lunch</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Sheet1!$C$2:$C$9</c:f>
              <c:numCache>
                <c:formatCode>0.0</c:formatCode>
                <c:ptCount val="8"/>
                <c:pt idx="0">
                  <c:v>21.428571428571427</c:v>
                </c:pt>
                <c:pt idx="1">
                  <c:v>19.298245614035086</c:v>
                </c:pt>
                <c:pt idx="2">
                  <c:v>18.75</c:v>
                </c:pt>
                <c:pt idx="3">
                  <c:v>17.948717948717949</c:v>
                </c:pt>
                <c:pt idx="4">
                  <c:v>12.500000000000002</c:v>
                </c:pt>
                <c:pt idx="5">
                  <c:v>12.5</c:v>
                </c:pt>
                <c:pt idx="6">
                  <c:v>11.111111111111111</c:v>
                </c:pt>
                <c:pt idx="7">
                  <c:v>16.666666666666664</c:v>
                </c:pt>
              </c:numCache>
            </c:numRef>
          </c:val>
          <c:extLst>
            <c:ext xmlns:c16="http://schemas.microsoft.com/office/drawing/2014/chart" uri="{C3380CC4-5D6E-409C-BE32-E72D297353CC}">
              <c16:uniqueId val="{00000002-45B6-4F60-AB99-846A688E9A18}"/>
            </c:ext>
          </c:extLst>
        </c:ser>
        <c:ser>
          <c:idx val="3"/>
          <c:order val="3"/>
          <c:tx>
            <c:strRef>
              <c:f>Sheet1!$D$1</c:f>
              <c:strCache>
                <c:ptCount val="1"/>
                <c:pt idx="0">
                  <c:v>Lunch</c:v>
                </c:pt>
              </c:strCache>
            </c:strRef>
          </c:tx>
          <c:spPr>
            <a:solidFill>
              <a:srgbClr val="EF5205"/>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0.0</c:formatCode>
                <c:ptCount val="8"/>
                <c:pt idx="0">
                  <c:v>12.5</c:v>
                </c:pt>
                <c:pt idx="1">
                  <c:v>8.7719298245614024</c:v>
                </c:pt>
                <c:pt idx="2">
                  <c:v>15.625</c:v>
                </c:pt>
                <c:pt idx="3">
                  <c:v>17.948717948717949</c:v>
                </c:pt>
                <c:pt idx="4">
                  <c:v>12.500000000000002</c:v>
                </c:pt>
                <c:pt idx="5">
                  <c:v>25</c:v>
                </c:pt>
                <c:pt idx="6">
                  <c:v>11.111111111111111</c:v>
                </c:pt>
                <c:pt idx="7">
                  <c:v>16.666666666666664</c:v>
                </c:pt>
              </c:numCache>
            </c:numRef>
          </c:val>
          <c:extLst>
            <c:ext xmlns:c16="http://schemas.microsoft.com/office/drawing/2014/chart" uri="{C3380CC4-5D6E-409C-BE32-E72D297353CC}">
              <c16:uniqueId val="{00000003-45B6-4F60-AB99-846A688E9A18}"/>
            </c:ext>
          </c:extLst>
        </c:ser>
        <c:ser>
          <c:idx val="4"/>
          <c:order val="4"/>
          <c:tx>
            <c:strRef>
              <c:f>Sheet1!$E$1</c:f>
              <c:strCache>
                <c:ptCount val="1"/>
                <c:pt idx="0">
                  <c:v>Between lunch and dinner</c:v>
                </c:pt>
              </c:strCache>
            </c:strRef>
          </c:tx>
          <c:spPr>
            <a:solidFill>
              <a:srgbClr val="EF5205">
                <a:lumMod val="60000"/>
                <a:lumOff val="40000"/>
              </a:srgbClr>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0.0</c:formatCode>
                <c:ptCount val="8"/>
                <c:pt idx="0">
                  <c:v>14.285714285714285</c:v>
                </c:pt>
                <c:pt idx="1">
                  <c:v>21.052631578947366</c:v>
                </c:pt>
                <c:pt idx="2">
                  <c:v>25</c:v>
                </c:pt>
                <c:pt idx="3">
                  <c:v>12.820512820512819</c:v>
                </c:pt>
                <c:pt idx="4">
                  <c:v>25.000000000000004</c:v>
                </c:pt>
                <c:pt idx="5">
                  <c:v>12.5</c:v>
                </c:pt>
                <c:pt idx="6">
                  <c:v>11.111111111111111</c:v>
                </c:pt>
                <c:pt idx="7">
                  <c:v>16.666666666666664</c:v>
                </c:pt>
              </c:numCache>
            </c:numRef>
          </c:val>
          <c:extLst>
            <c:ext xmlns:c16="http://schemas.microsoft.com/office/drawing/2014/chart" uri="{C3380CC4-5D6E-409C-BE32-E72D297353CC}">
              <c16:uniqueId val="{00000004-45B6-4F60-AB99-846A688E9A18}"/>
            </c:ext>
          </c:extLst>
        </c:ser>
        <c:ser>
          <c:idx val="5"/>
          <c:order val="5"/>
          <c:tx>
            <c:strRef>
              <c:f>Sheet1!$F$1</c:f>
              <c:strCache>
                <c:ptCount val="1"/>
                <c:pt idx="0">
                  <c:v>Dinner</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0.0</c:formatCode>
                <c:ptCount val="8"/>
                <c:pt idx="0">
                  <c:v>10.714285714285714</c:v>
                </c:pt>
                <c:pt idx="1">
                  <c:v>10.526315789473683</c:v>
                </c:pt>
                <c:pt idx="2">
                  <c:v>12.5</c:v>
                </c:pt>
                <c:pt idx="3">
                  <c:v>15.384615384615383</c:v>
                </c:pt>
                <c:pt idx="4">
                  <c:v>12.500000000000002</c:v>
                </c:pt>
                <c:pt idx="5">
                  <c:v>12.5</c:v>
                </c:pt>
                <c:pt idx="6">
                  <c:v>11.111111111111111</c:v>
                </c:pt>
              </c:numCache>
            </c:numRef>
          </c:val>
          <c:extLst>
            <c:ext xmlns:c16="http://schemas.microsoft.com/office/drawing/2014/chart" uri="{C3380CC4-5D6E-409C-BE32-E72D297353CC}">
              <c16:uniqueId val="{00000005-45B6-4F60-AB99-846A688E9A18}"/>
            </c:ext>
          </c:extLst>
        </c:ser>
        <c:ser>
          <c:idx val="6"/>
          <c:order val="6"/>
          <c:tx>
            <c:strRef>
              <c:f>Sheet1!$G$1</c:f>
              <c:strCache>
                <c:ptCount val="1"/>
                <c:pt idx="0">
                  <c:v>After dinner/evening meal</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rgbClr val="333333"/>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0.0</c:formatCode>
                <c:ptCount val="8"/>
                <c:pt idx="0">
                  <c:v>10.714285714285714</c:v>
                </c:pt>
                <c:pt idx="1">
                  <c:v>10.526315789473683</c:v>
                </c:pt>
                <c:pt idx="2">
                  <c:v>6.25</c:v>
                </c:pt>
                <c:pt idx="3">
                  <c:v>10.256410256410255</c:v>
                </c:pt>
                <c:pt idx="4">
                  <c:v>12.500000000000002</c:v>
                </c:pt>
                <c:pt idx="5">
                  <c:v>12.5</c:v>
                </c:pt>
                <c:pt idx="6">
                  <c:v>11.111111111111111</c:v>
                </c:pt>
                <c:pt idx="7">
                  <c:v>16.666666666666664</c:v>
                </c:pt>
              </c:numCache>
            </c:numRef>
          </c:val>
          <c:extLst>
            <c:ext xmlns:c16="http://schemas.microsoft.com/office/drawing/2014/chart" uri="{C3380CC4-5D6E-409C-BE32-E72D297353CC}">
              <c16:uniqueId val="{00000006-45B6-4F60-AB99-846A688E9A18}"/>
            </c:ext>
          </c:extLst>
        </c:ser>
        <c:dLbls>
          <c:showLegendKey val="0"/>
          <c:showVal val="0"/>
          <c:showCatName val="0"/>
          <c:showSerName val="0"/>
          <c:showPercent val="0"/>
          <c:showBubbleSize val="0"/>
        </c:dLbls>
        <c:gapWidth val="85"/>
        <c:overlap val="100"/>
        <c:axId val="494604256"/>
        <c:axId val="494604648"/>
      </c:barChart>
      <c:catAx>
        <c:axId val="494604256"/>
        <c:scaling>
          <c:orientation val="minMax"/>
        </c:scaling>
        <c:delete val="1"/>
        <c:axPos val="l"/>
        <c:numFmt formatCode="General" sourceLinked="0"/>
        <c:majorTickMark val="out"/>
        <c:minorTickMark val="none"/>
        <c:tickLblPos val="nextTo"/>
        <c:crossAx val="494604648"/>
        <c:crosses val="autoZero"/>
        <c:auto val="1"/>
        <c:lblAlgn val="ctr"/>
        <c:lblOffset val="100"/>
        <c:noMultiLvlLbl val="0"/>
      </c:catAx>
      <c:valAx>
        <c:axId val="494604648"/>
        <c:scaling>
          <c:orientation val="minMax"/>
          <c:max val="100"/>
        </c:scaling>
        <c:delete val="0"/>
        <c:axPos val="b"/>
        <c:numFmt formatCode="General" sourceLinked="1"/>
        <c:majorTickMark val="out"/>
        <c:minorTickMark val="none"/>
        <c:tickLblPos val="nextTo"/>
        <c:txPr>
          <a:bodyPr/>
          <a:lstStyle/>
          <a:p>
            <a:pPr>
              <a:defRPr sz="1600"/>
            </a:pPr>
            <a:endParaRPr lang="nb-NO"/>
          </a:p>
        </c:txPr>
        <c:crossAx val="494604256"/>
        <c:crosses val="autoZero"/>
        <c:crossBetween val="between"/>
        <c:majorUnit val="20"/>
      </c:valAx>
    </c:plotArea>
    <c:legend>
      <c:legendPos val="t"/>
      <c:legendEntry>
        <c:idx val="0"/>
        <c:delete val="1"/>
      </c:legendEntry>
      <c:layout>
        <c:manualLayout>
          <c:xMode val="edge"/>
          <c:yMode val="edge"/>
          <c:x val="3.9973288676101698E-2"/>
          <c:y val="0"/>
          <c:w val="0.8833523118429053"/>
          <c:h val="5.0138819952173605E-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517090272493959E-2"/>
          <c:y val="0.15025713939068319"/>
          <c:w val="0.96627064605979995"/>
          <c:h val="0.8497428606093168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39C8-4CA2-8991-82B9917EAE71}"/>
            </c:ext>
          </c:extLst>
        </c:ser>
        <c:ser>
          <c:idx val="1"/>
          <c:order val="1"/>
          <c:tx>
            <c:strRef>
              <c:f>Sheet1!$B$1</c:f>
              <c:strCache>
                <c:ptCount val="1"/>
                <c:pt idx="0">
                  <c:v>5 glasses per day +</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General</c:formatCode>
                <c:ptCount val="8"/>
                <c:pt idx="0">
                  <c:v>0.2</c:v>
                </c:pt>
                <c:pt idx="1">
                  <c:v>0.3</c:v>
                </c:pt>
                <c:pt idx="2">
                  <c:v>0.1</c:v>
                </c:pt>
                <c:pt idx="3">
                  <c:v>1</c:v>
                </c:pt>
                <c:pt idx="4">
                  <c:v>1.4</c:v>
                </c:pt>
                <c:pt idx="5">
                  <c:v>3.8</c:v>
                </c:pt>
                <c:pt idx="6">
                  <c:v>1.3</c:v>
                </c:pt>
                <c:pt idx="7">
                  <c:v>1.6</c:v>
                </c:pt>
              </c:numCache>
            </c:numRef>
          </c:val>
          <c:extLst>
            <c:ext xmlns:c16="http://schemas.microsoft.com/office/drawing/2014/chart" uri="{C3380CC4-5D6E-409C-BE32-E72D297353CC}">
              <c16:uniqueId val="{00000001-39C8-4CA2-8991-82B9917EAE71}"/>
            </c:ext>
          </c:extLst>
        </c:ser>
        <c:ser>
          <c:idx val="2"/>
          <c:order val="2"/>
          <c:tx>
            <c:strRef>
              <c:f>Sheet1!$C$1</c:f>
              <c:strCache>
                <c:ptCount val="1"/>
                <c:pt idx="0">
                  <c:v>4 glasses per day</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Sheet1!$C$2:$C$9</c:f>
              <c:numCache>
                <c:formatCode>General</c:formatCode>
                <c:ptCount val="8"/>
                <c:pt idx="0">
                  <c:v>0.1</c:v>
                </c:pt>
                <c:pt idx="2">
                  <c:v>0.2</c:v>
                </c:pt>
                <c:pt idx="3">
                  <c:v>0.2</c:v>
                </c:pt>
                <c:pt idx="4">
                  <c:v>2</c:v>
                </c:pt>
                <c:pt idx="5">
                  <c:v>2.2000000000000002</c:v>
                </c:pt>
                <c:pt idx="6">
                  <c:v>1.9</c:v>
                </c:pt>
                <c:pt idx="7">
                  <c:v>4.3</c:v>
                </c:pt>
              </c:numCache>
            </c:numRef>
          </c:val>
          <c:extLst>
            <c:ext xmlns:c16="http://schemas.microsoft.com/office/drawing/2014/chart" uri="{C3380CC4-5D6E-409C-BE32-E72D297353CC}">
              <c16:uniqueId val="{00000002-39C8-4CA2-8991-82B9917EAE71}"/>
            </c:ext>
          </c:extLst>
        </c:ser>
        <c:ser>
          <c:idx val="3"/>
          <c:order val="3"/>
          <c:tx>
            <c:strRef>
              <c:f>Sheet1!$D$1</c:f>
              <c:strCache>
                <c:ptCount val="1"/>
                <c:pt idx="0">
                  <c:v>3 glasses per day</c:v>
                </c:pt>
              </c:strCache>
            </c:strRef>
          </c:tx>
          <c:spPr>
            <a:solidFill>
              <a:srgbClr val="81C341">
                <a:lumMod val="40000"/>
                <a:lumOff val="60000"/>
              </a:srgbClr>
            </a:solidFill>
            <a:ln>
              <a:solidFill>
                <a:srgbClr val="FFFFFF"/>
              </a:solidFill>
            </a:ln>
          </c:spPr>
          <c:invertIfNegative val="0"/>
          <c:dLbls>
            <c:spPr>
              <a:noFill/>
              <a:ln>
                <a:noFill/>
              </a:ln>
              <a:effectLst/>
            </c:spPr>
            <c:txPr>
              <a:bodyPr anchorCtr="0"/>
              <a:lstStyle/>
              <a:p>
                <a:pPr algn="ctr">
                  <a:defRPr sz="1200">
                    <a:solidFill>
                      <a:srgbClr val="000000"/>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General</c:formatCode>
                <c:ptCount val="8"/>
                <c:pt idx="0">
                  <c:v>0.9</c:v>
                </c:pt>
                <c:pt idx="1">
                  <c:v>1.8</c:v>
                </c:pt>
                <c:pt idx="2">
                  <c:v>0.8</c:v>
                </c:pt>
                <c:pt idx="3">
                  <c:v>2.2000000000000002</c:v>
                </c:pt>
                <c:pt idx="4">
                  <c:v>6.2</c:v>
                </c:pt>
                <c:pt idx="5">
                  <c:v>3.4</c:v>
                </c:pt>
                <c:pt idx="6">
                  <c:v>3.9</c:v>
                </c:pt>
                <c:pt idx="7">
                  <c:v>6.3</c:v>
                </c:pt>
              </c:numCache>
            </c:numRef>
          </c:val>
          <c:extLst>
            <c:ext xmlns:c16="http://schemas.microsoft.com/office/drawing/2014/chart" uri="{C3380CC4-5D6E-409C-BE32-E72D297353CC}">
              <c16:uniqueId val="{00000003-39C8-4CA2-8991-82B9917EAE71}"/>
            </c:ext>
          </c:extLst>
        </c:ser>
        <c:ser>
          <c:idx val="4"/>
          <c:order val="4"/>
          <c:tx>
            <c:strRef>
              <c:f>Sheet1!$E$1</c:f>
              <c:strCache>
                <c:ptCount val="1"/>
                <c:pt idx="0">
                  <c:v>2 glasses per day</c:v>
                </c:pt>
              </c:strCache>
            </c:strRef>
          </c:tx>
          <c:spPr>
            <a:solidFill>
              <a:srgbClr val="F7911E"/>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General</c:formatCode>
                <c:ptCount val="8"/>
                <c:pt idx="0">
                  <c:v>3.6</c:v>
                </c:pt>
                <c:pt idx="1">
                  <c:v>2.1</c:v>
                </c:pt>
                <c:pt idx="2">
                  <c:v>2.1</c:v>
                </c:pt>
                <c:pt idx="3">
                  <c:v>5.0999999999999996</c:v>
                </c:pt>
                <c:pt idx="4">
                  <c:v>9.4</c:v>
                </c:pt>
                <c:pt idx="5">
                  <c:v>11.5</c:v>
                </c:pt>
                <c:pt idx="6">
                  <c:v>9.6999999999999993</c:v>
                </c:pt>
                <c:pt idx="7">
                  <c:v>7.9</c:v>
                </c:pt>
              </c:numCache>
            </c:numRef>
          </c:val>
          <c:extLst>
            <c:ext xmlns:c16="http://schemas.microsoft.com/office/drawing/2014/chart" uri="{C3380CC4-5D6E-409C-BE32-E72D297353CC}">
              <c16:uniqueId val="{00000004-39C8-4CA2-8991-82B9917EAE71}"/>
            </c:ext>
          </c:extLst>
        </c:ser>
        <c:ser>
          <c:idx val="5"/>
          <c:order val="5"/>
          <c:tx>
            <c:strRef>
              <c:f>Sheet1!$F$1</c:f>
              <c:strCache>
                <c:ptCount val="1"/>
                <c:pt idx="0">
                  <c:v>1 glass per day</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000000"/>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General</c:formatCode>
                <c:ptCount val="8"/>
                <c:pt idx="0">
                  <c:v>15.3</c:v>
                </c:pt>
                <c:pt idx="1">
                  <c:v>14.3</c:v>
                </c:pt>
                <c:pt idx="2">
                  <c:v>9.3000000000000007</c:v>
                </c:pt>
                <c:pt idx="3">
                  <c:v>14.8</c:v>
                </c:pt>
                <c:pt idx="4">
                  <c:v>19.7</c:v>
                </c:pt>
                <c:pt idx="5">
                  <c:v>26.9</c:v>
                </c:pt>
                <c:pt idx="6">
                  <c:v>25.7</c:v>
                </c:pt>
                <c:pt idx="7">
                  <c:v>15.2</c:v>
                </c:pt>
              </c:numCache>
            </c:numRef>
          </c:val>
          <c:extLst>
            <c:ext xmlns:c16="http://schemas.microsoft.com/office/drawing/2014/chart" uri="{C3380CC4-5D6E-409C-BE32-E72D297353CC}">
              <c16:uniqueId val="{00000005-39C8-4CA2-8991-82B9917EAE71}"/>
            </c:ext>
          </c:extLst>
        </c:ser>
        <c:ser>
          <c:idx val="6"/>
          <c:order val="6"/>
          <c:tx>
            <c:strRef>
              <c:f>Sheet1!$G$1</c:f>
              <c:strCache>
                <c:ptCount val="1"/>
                <c:pt idx="0">
                  <c:v>1-6 glasses per week</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General</c:formatCode>
                <c:ptCount val="8"/>
                <c:pt idx="0">
                  <c:v>37.5</c:v>
                </c:pt>
                <c:pt idx="1">
                  <c:v>27</c:v>
                </c:pt>
                <c:pt idx="2">
                  <c:v>29</c:v>
                </c:pt>
                <c:pt idx="3">
                  <c:v>29</c:v>
                </c:pt>
                <c:pt idx="4">
                  <c:v>19.899999999999999</c:v>
                </c:pt>
                <c:pt idx="5">
                  <c:v>17.600000000000001</c:v>
                </c:pt>
                <c:pt idx="6">
                  <c:v>22.3</c:v>
                </c:pt>
                <c:pt idx="7">
                  <c:v>27.7</c:v>
                </c:pt>
              </c:numCache>
            </c:numRef>
          </c:val>
          <c:extLst>
            <c:ext xmlns:c16="http://schemas.microsoft.com/office/drawing/2014/chart" uri="{C3380CC4-5D6E-409C-BE32-E72D297353CC}">
              <c16:uniqueId val="{00000006-39C8-4CA2-8991-82B9917EAE71}"/>
            </c:ext>
          </c:extLst>
        </c:ser>
        <c:ser>
          <c:idx val="7"/>
          <c:order val="7"/>
          <c:tx>
            <c:strRef>
              <c:f>Sheet1!$H$1</c:f>
              <c:strCache>
                <c:ptCount val="1"/>
                <c:pt idx="0">
                  <c:v>Less than one glass per week/never</c:v>
                </c:pt>
              </c:strCache>
            </c:strRef>
          </c:tx>
          <c:spPr>
            <a:solidFill>
              <a:srgbClr val="C00000"/>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Sheet1!$H$2:$H$9</c:f>
              <c:numCache>
                <c:formatCode>General</c:formatCode>
                <c:ptCount val="8"/>
                <c:pt idx="0">
                  <c:v>40.799999999999997</c:v>
                </c:pt>
                <c:pt idx="1">
                  <c:v>50.4</c:v>
                </c:pt>
                <c:pt idx="2">
                  <c:v>54.8</c:v>
                </c:pt>
                <c:pt idx="3">
                  <c:v>43.4</c:v>
                </c:pt>
                <c:pt idx="4">
                  <c:v>38.5</c:v>
                </c:pt>
                <c:pt idx="5">
                  <c:v>33.299999999999997</c:v>
                </c:pt>
                <c:pt idx="6">
                  <c:v>34.1</c:v>
                </c:pt>
                <c:pt idx="7">
                  <c:v>33.5</c:v>
                </c:pt>
              </c:numCache>
            </c:numRef>
          </c:val>
          <c:extLst>
            <c:ext xmlns:c16="http://schemas.microsoft.com/office/drawing/2014/chart" uri="{C3380CC4-5D6E-409C-BE32-E72D297353CC}">
              <c16:uniqueId val="{00000007-39C8-4CA2-8991-82B9917EAE71}"/>
            </c:ext>
          </c:extLst>
        </c:ser>
        <c:ser>
          <c:idx val="8"/>
          <c:order val="8"/>
          <c:tx>
            <c:strRef>
              <c:f>Sheet1!$I$1</c:f>
              <c:strCache>
                <c:ptCount val="1"/>
                <c:pt idx="0">
                  <c:v>Don't know</c:v>
                </c:pt>
              </c:strCache>
            </c:strRef>
          </c:tx>
          <c:spPr>
            <a:solidFill>
              <a:srgbClr val="FFFFFF">
                <a:lumMod val="75000"/>
              </a:srgbClr>
            </a:solidFill>
          </c:spPr>
          <c:invertIfNegative val="0"/>
          <c:dLbls>
            <c:spPr>
              <a:noFill/>
              <a:ln>
                <a:noFill/>
              </a:ln>
              <a:effectLst/>
            </c:spPr>
            <c:txPr>
              <a:bodyPr wrap="square" lIns="38100" tIns="19050" rIns="38100" bIns="19050" anchor="ctr" anchorCtr="0">
                <a:spAutoFit/>
              </a:bodyPr>
              <a:lstStyle/>
              <a:p>
                <a:pPr algn="just">
                  <a:defRPr sz="120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Sheet1!$I$2:$I$9</c:f>
              <c:numCache>
                <c:formatCode>General</c:formatCode>
                <c:ptCount val="8"/>
                <c:pt idx="0">
                  <c:v>1.7</c:v>
                </c:pt>
                <c:pt idx="1">
                  <c:v>4</c:v>
                </c:pt>
                <c:pt idx="2">
                  <c:v>3.7</c:v>
                </c:pt>
                <c:pt idx="3">
                  <c:v>4.4000000000000004</c:v>
                </c:pt>
                <c:pt idx="4">
                  <c:v>2.9</c:v>
                </c:pt>
                <c:pt idx="5">
                  <c:v>1.3</c:v>
                </c:pt>
                <c:pt idx="6">
                  <c:v>1.1000000000000001</c:v>
                </c:pt>
                <c:pt idx="7">
                  <c:v>3.6</c:v>
                </c:pt>
              </c:numCache>
            </c:numRef>
          </c:val>
          <c:extLst>
            <c:ext xmlns:c16="http://schemas.microsoft.com/office/drawing/2014/chart" uri="{C3380CC4-5D6E-409C-BE32-E72D297353CC}">
              <c16:uniqueId val="{00000008-39C8-4CA2-8991-82B9917EAE71}"/>
            </c:ext>
          </c:extLst>
        </c:ser>
        <c:dLbls>
          <c:showLegendKey val="0"/>
          <c:showVal val="0"/>
          <c:showCatName val="0"/>
          <c:showSerName val="0"/>
          <c:showPercent val="0"/>
          <c:showBubbleSize val="0"/>
        </c:dLbls>
        <c:gapWidth val="70"/>
        <c:overlap val="100"/>
        <c:axId val="380382032"/>
        <c:axId val="380382424"/>
      </c:barChart>
      <c:catAx>
        <c:axId val="380382032"/>
        <c:scaling>
          <c:orientation val="maxMin"/>
        </c:scaling>
        <c:delete val="1"/>
        <c:axPos val="l"/>
        <c:numFmt formatCode="General" sourceLinked="0"/>
        <c:majorTickMark val="out"/>
        <c:minorTickMark val="none"/>
        <c:tickLblPos val="nextTo"/>
        <c:crossAx val="380382424"/>
        <c:crosses val="autoZero"/>
        <c:auto val="1"/>
        <c:lblAlgn val="ctr"/>
        <c:lblOffset val="100"/>
        <c:noMultiLvlLbl val="0"/>
      </c:catAx>
      <c:valAx>
        <c:axId val="380382424"/>
        <c:scaling>
          <c:orientation val="minMax"/>
        </c:scaling>
        <c:delete val="1"/>
        <c:axPos val="t"/>
        <c:numFmt formatCode="General" sourceLinked="1"/>
        <c:majorTickMark val="out"/>
        <c:minorTickMark val="none"/>
        <c:tickLblPos val="nextTo"/>
        <c:crossAx val="380382032"/>
        <c:crosses val="autoZero"/>
        <c:crossBetween val="between"/>
      </c:valAx>
    </c:plotArea>
    <c:legend>
      <c:legendPos val="t"/>
      <c:legendEntry>
        <c:idx val="0"/>
        <c:delete val="1"/>
      </c:legendEntry>
      <c:layout>
        <c:manualLayout>
          <c:xMode val="edge"/>
          <c:yMode val="edge"/>
          <c:x val="3.9973288676101698E-2"/>
          <c:y val="0"/>
          <c:w val="0.89808901516134176"/>
          <c:h val="0.14639372704692535"/>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517090272493959E-2"/>
          <c:y val="0.15025713939068319"/>
          <c:w val="0.96627064605979995"/>
          <c:h val="0.8497428606093168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60A6-459D-A1F8-0F977FCCFDE3}"/>
            </c:ext>
          </c:extLst>
        </c:ser>
        <c:ser>
          <c:idx val="1"/>
          <c:order val="1"/>
          <c:tx>
            <c:strRef>
              <c:f>Sheet1!$B$1</c:f>
              <c:strCache>
                <c:ptCount val="1"/>
                <c:pt idx="0">
                  <c:v>5 glasses per day +</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General</c:formatCode>
                <c:ptCount val="8"/>
                <c:pt idx="0">
                  <c:v>0.1</c:v>
                </c:pt>
                <c:pt idx="4">
                  <c:v>0.3</c:v>
                </c:pt>
                <c:pt idx="5">
                  <c:v>0.1</c:v>
                </c:pt>
                <c:pt idx="6">
                  <c:v>0.4</c:v>
                </c:pt>
                <c:pt idx="7">
                  <c:v>1.2</c:v>
                </c:pt>
              </c:numCache>
            </c:numRef>
          </c:val>
          <c:extLst>
            <c:ext xmlns:c16="http://schemas.microsoft.com/office/drawing/2014/chart" uri="{C3380CC4-5D6E-409C-BE32-E72D297353CC}">
              <c16:uniqueId val="{00000001-60A6-459D-A1F8-0F977FCCFDE3}"/>
            </c:ext>
          </c:extLst>
        </c:ser>
        <c:ser>
          <c:idx val="2"/>
          <c:order val="2"/>
          <c:tx>
            <c:strRef>
              <c:f>Sheet1!$C$1</c:f>
              <c:strCache>
                <c:ptCount val="1"/>
                <c:pt idx="0">
                  <c:v>4 glasses per day</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Sheet1!$C$2:$C$9</c:f>
              <c:numCache>
                <c:formatCode>General</c:formatCode>
                <c:ptCount val="8"/>
                <c:pt idx="0">
                  <c:v>0.1</c:v>
                </c:pt>
                <c:pt idx="2">
                  <c:v>0.2</c:v>
                </c:pt>
                <c:pt idx="3">
                  <c:v>0.2</c:v>
                </c:pt>
                <c:pt idx="4">
                  <c:v>2.1</c:v>
                </c:pt>
                <c:pt idx="5">
                  <c:v>0.7</c:v>
                </c:pt>
                <c:pt idx="6">
                  <c:v>0.7</c:v>
                </c:pt>
                <c:pt idx="7">
                  <c:v>1.4</c:v>
                </c:pt>
              </c:numCache>
            </c:numRef>
          </c:val>
          <c:extLst>
            <c:ext xmlns:c16="http://schemas.microsoft.com/office/drawing/2014/chart" uri="{C3380CC4-5D6E-409C-BE32-E72D297353CC}">
              <c16:uniqueId val="{00000002-60A6-459D-A1F8-0F977FCCFDE3}"/>
            </c:ext>
          </c:extLst>
        </c:ser>
        <c:ser>
          <c:idx val="3"/>
          <c:order val="3"/>
          <c:tx>
            <c:strRef>
              <c:f>Sheet1!$D$1</c:f>
              <c:strCache>
                <c:ptCount val="1"/>
                <c:pt idx="0">
                  <c:v>3 glasses per day</c:v>
                </c:pt>
              </c:strCache>
            </c:strRef>
          </c:tx>
          <c:spPr>
            <a:solidFill>
              <a:srgbClr val="81C341">
                <a:lumMod val="40000"/>
                <a:lumOff val="60000"/>
              </a:srgbClr>
            </a:solidFill>
            <a:ln>
              <a:solidFill>
                <a:srgbClr val="FFFFFF"/>
              </a:solidFill>
            </a:ln>
          </c:spPr>
          <c:invertIfNegative val="0"/>
          <c:dLbls>
            <c:spPr>
              <a:noFill/>
              <a:ln>
                <a:noFill/>
              </a:ln>
              <a:effectLst/>
            </c:spPr>
            <c:txPr>
              <a:bodyPr anchorCtr="0"/>
              <a:lstStyle/>
              <a:p>
                <a:pPr algn="ctr">
                  <a:defRPr sz="1200">
                    <a:solidFill>
                      <a:srgbClr val="000000"/>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General</c:formatCode>
                <c:ptCount val="8"/>
                <c:pt idx="0">
                  <c:v>0.1</c:v>
                </c:pt>
                <c:pt idx="1">
                  <c:v>0.1</c:v>
                </c:pt>
                <c:pt idx="2">
                  <c:v>0.1</c:v>
                </c:pt>
                <c:pt idx="3">
                  <c:v>0.7</c:v>
                </c:pt>
                <c:pt idx="4">
                  <c:v>2.4</c:v>
                </c:pt>
                <c:pt idx="5">
                  <c:v>0.7</c:v>
                </c:pt>
                <c:pt idx="6">
                  <c:v>2.2000000000000002</c:v>
                </c:pt>
                <c:pt idx="7">
                  <c:v>1.2</c:v>
                </c:pt>
              </c:numCache>
            </c:numRef>
          </c:val>
          <c:extLst>
            <c:ext xmlns:c16="http://schemas.microsoft.com/office/drawing/2014/chart" uri="{C3380CC4-5D6E-409C-BE32-E72D297353CC}">
              <c16:uniqueId val="{00000003-60A6-459D-A1F8-0F977FCCFDE3}"/>
            </c:ext>
          </c:extLst>
        </c:ser>
        <c:ser>
          <c:idx val="4"/>
          <c:order val="4"/>
          <c:tx>
            <c:strRef>
              <c:f>Sheet1!$E$1</c:f>
              <c:strCache>
                <c:ptCount val="1"/>
                <c:pt idx="0">
                  <c:v>2 glasses per day</c:v>
                </c:pt>
              </c:strCache>
            </c:strRef>
          </c:tx>
          <c:spPr>
            <a:solidFill>
              <a:srgbClr val="F7911E"/>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General</c:formatCode>
                <c:ptCount val="8"/>
                <c:pt idx="0">
                  <c:v>0.6</c:v>
                </c:pt>
                <c:pt idx="1">
                  <c:v>0.8</c:v>
                </c:pt>
                <c:pt idx="3">
                  <c:v>1.7</c:v>
                </c:pt>
                <c:pt idx="4">
                  <c:v>4.4000000000000004</c:v>
                </c:pt>
                <c:pt idx="5">
                  <c:v>4.3</c:v>
                </c:pt>
                <c:pt idx="6">
                  <c:v>3.9</c:v>
                </c:pt>
                <c:pt idx="7">
                  <c:v>3.3</c:v>
                </c:pt>
              </c:numCache>
            </c:numRef>
          </c:val>
          <c:extLst>
            <c:ext xmlns:c16="http://schemas.microsoft.com/office/drawing/2014/chart" uri="{C3380CC4-5D6E-409C-BE32-E72D297353CC}">
              <c16:uniqueId val="{00000004-60A6-459D-A1F8-0F977FCCFDE3}"/>
            </c:ext>
          </c:extLst>
        </c:ser>
        <c:ser>
          <c:idx val="5"/>
          <c:order val="5"/>
          <c:tx>
            <c:strRef>
              <c:f>Sheet1!$F$1</c:f>
              <c:strCache>
                <c:ptCount val="1"/>
                <c:pt idx="0">
                  <c:v>1 glass per day</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000000"/>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General</c:formatCode>
                <c:ptCount val="8"/>
                <c:pt idx="0">
                  <c:v>1.3</c:v>
                </c:pt>
                <c:pt idx="1">
                  <c:v>1.5</c:v>
                </c:pt>
                <c:pt idx="2">
                  <c:v>0.7</c:v>
                </c:pt>
                <c:pt idx="3">
                  <c:v>2.8</c:v>
                </c:pt>
                <c:pt idx="4">
                  <c:v>5.6</c:v>
                </c:pt>
                <c:pt idx="5">
                  <c:v>8.5</c:v>
                </c:pt>
                <c:pt idx="6">
                  <c:v>10.5</c:v>
                </c:pt>
                <c:pt idx="7">
                  <c:v>8.1</c:v>
                </c:pt>
              </c:numCache>
            </c:numRef>
          </c:val>
          <c:extLst>
            <c:ext xmlns:c16="http://schemas.microsoft.com/office/drawing/2014/chart" uri="{C3380CC4-5D6E-409C-BE32-E72D297353CC}">
              <c16:uniqueId val="{00000005-60A6-459D-A1F8-0F977FCCFDE3}"/>
            </c:ext>
          </c:extLst>
        </c:ser>
        <c:ser>
          <c:idx val="6"/>
          <c:order val="6"/>
          <c:tx>
            <c:strRef>
              <c:f>Sheet1!$G$1</c:f>
              <c:strCache>
                <c:ptCount val="1"/>
                <c:pt idx="0">
                  <c:v>1-6 glasses per week</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General</c:formatCode>
                <c:ptCount val="8"/>
                <c:pt idx="0">
                  <c:v>12.1</c:v>
                </c:pt>
                <c:pt idx="1">
                  <c:v>8.1999999999999993</c:v>
                </c:pt>
                <c:pt idx="2">
                  <c:v>4.3</c:v>
                </c:pt>
                <c:pt idx="3">
                  <c:v>11.1</c:v>
                </c:pt>
                <c:pt idx="4">
                  <c:v>9.6</c:v>
                </c:pt>
                <c:pt idx="5">
                  <c:v>8.4</c:v>
                </c:pt>
                <c:pt idx="6">
                  <c:v>14.4</c:v>
                </c:pt>
                <c:pt idx="7">
                  <c:v>11</c:v>
                </c:pt>
              </c:numCache>
            </c:numRef>
          </c:val>
          <c:extLst>
            <c:ext xmlns:c16="http://schemas.microsoft.com/office/drawing/2014/chart" uri="{C3380CC4-5D6E-409C-BE32-E72D297353CC}">
              <c16:uniqueId val="{00000006-60A6-459D-A1F8-0F977FCCFDE3}"/>
            </c:ext>
          </c:extLst>
        </c:ser>
        <c:ser>
          <c:idx val="7"/>
          <c:order val="7"/>
          <c:tx>
            <c:strRef>
              <c:f>Sheet1!$H$1</c:f>
              <c:strCache>
                <c:ptCount val="1"/>
                <c:pt idx="0">
                  <c:v>Less than one glass per week/never</c:v>
                </c:pt>
              </c:strCache>
            </c:strRef>
          </c:tx>
          <c:spPr>
            <a:solidFill>
              <a:srgbClr val="C00000"/>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Sheet1!$H$2:$H$9</c:f>
              <c:numCache>
                <c:formatCode>General</c:formatCode>
                <c:ptCount val="8"/>
                <c:pt idx="0">
                  <c:v>82.8</c:v>
                </c:pt>
                <c:pt idx="1">
                  <c:v>85.3</c:v>
                </c:pt>
                <c:pt idx="2">
                  <c:v>90.3</c:v>
                </c:pt>
                <c:pt idx="3">
                  <c:v>77.7</c:v>
                </c:pt>
                <c:pt idx="4">
                  <c:v>73</c:v>
                </c:pt>
                <c:pt idx="5">
                  <c:v>73.3</c:v>
                </c:pt>
                <c:pt idx="6">
                  <c:v>65.400000000000006</c:v>
                </c:pt>
                <c:pt idx="7">
                  <c:v>65.7</c:v>
                </c:pt>
              </c:numCache>
            </c:numRef>
          </c:val>
          <c:extLst>
            <c:ext xmlns:c16="http://schemas.microsoft.com/office/drawing/2014/chart" uri="{C3380CC4-5D6E-409C-BE32-E72D297353CC}">
              <c16:uniqueId val="{00000007-60A6-459D-A1F8-0F977FCCFDE3}"/>
            </c:ext>
          </c:extLst>
        </c:ser>
        <c:ser>
          <c:idx val="8"/>
          <c:order val="8"/>
          <c:tx>
            <c:strRef>
              <c:f>Sheet1!$I$1</c:f>
              <c:strCache>
                <c:ptCount val="1"/>
                <c:pt idx="0">
                  <c:v>Don't know</c:v>
                </c:pt>
              </c:strCache>
            </c:strRef>
          </c:tx>
          <c:spPr>
            <a:solidFill>
              <a:srgbClr val="FFFFFF">
                <a:lumMod val="75000"/>
              </a:srgbClr>
            </a:solidFill>
          </c:spPr>
          <c:invertIfNegative val="0"/>
          <c:dLbls>
            <c:spPr>
              <a:noFill/>
              <a:ln>
                <a:noFill/>
              </a:ln>
              <a:effectLst/>
            </c:spPr>
            <c:txPr>
              <a:bodyPr wrap="square" lIns="38100" tIns="19050" rIns="38100" bIns="19050" anchor="ctr" anchorCtr="0">
                <a:spAutoFit/>
              </a:bodyPr>
              <a:lstStyle/>
              <a:p>
                <a:pPr algn="just">
                  <a:defRPr sz="1200"/>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Sheet1!$I$2:$I$9</c:f>
              <c:numCache>
                <c:formatCode>General</c:formatCode>
                <c:ptCount val="8"/>
                <c:pt idx="0">
                  <c:v>3</c:v>
                </c:pt>
                <c:pt idx="1">
                  <c:v>4.0999999999999996</c:v>
                </c:pt>
                <c:pt idx="2">
                  <c:v>4.4000000000000004</c:v>
                </c:pt>
                <c:pt idx="3">
                  <c:v>5.8</c:v>
                </c:pt>
                <c:pt idx="4">
                  <c:v>2.7</c:v>
                </c:pt>
                <c:pt idx="5">
                  <c:v>4.0999999999999996</c:v>
                </c:pt>
                <c:pt idx="6">
                  <c:v>2.4</c:v>
                </c:pt>
                <c:pt idx="7">
                  <c:v>8.1999999999999993</c:v>
                </c:pt>
              </c:numCache>
            </c:numRef>
          </c:val>
          <c:extLst>
            <c:ext xmlns:c16="http://schemas.microsoft.com/office/drawing/2014/chart" uri="{C3380CC4-5D6E-409C-BE32-E72D297353CC}">
              <c16:uniqueId val="{00000008-60A6-459D-A1F8-0F977FCCFDE3}"/>
            </c:ext>
          </c:extLst>
        </c:ser>
        <c:dLbls>
          <c:showLegendKey val="0"/>
          <c:showVal val="0"/>
          <c:showCatName val="0"/>
          <c:showSerName val="0"/>
          <c:showPercent val="0"/>
          <c:showBubbleSize val="0"/>
        </c:dLbls>
        <c:gapWidth val="70"/>
        <c:overlap val="100"/>
        <c:axId val="380384776"/>
        <c:axId val="380385168"/>
      </c:barChart>
      <c:catAx>
        <c:axId val="380384776"/>
        <c:scaling>
          <c:orientation val="maxMin"/>
        </c:scaling>
        <c:delete val="1"/>
        <c:axPos val="l"/>
        <c:numFmt formatCode="General" sourceLinked="0"/>
        <c:majorTickMark val="out"/>
        <c:minorTickMark val="none"/>
        <c:tickLblPos val="nextTo"/>
        <c:crossAx val="380385168"/>
        <c:crosses val="autoZero"/>
        <c:auto val="1"/>
        <c:lblAlgn val="ctr"/>
        <c:lblOffset val="100"/>
        <c:noMultiLvlLbl val="0"/>
      </c:catAx>
      <c:valAx>
        <c:axId val="380385168"/>
        <c:scaling>
          <c:orientation val="minMax"/>
        </c:scaling>
        <c:delete val="1"/>
        <c:axPos val="t"/>
        <c:numFmt formatCode="General" sourceLinked="1"/>
        <c:majorTickMark val="out"/>
        <c:minorTickMark val="none"/>
        <c:tickLblPos val="nextTo"/>
        <c:crossAx val="380384776"/>
        <c:crosses val="autoZero"/>
        <c:crossBetween val="between"/>
      </c:valAx>
    </c:plotArea>
    <c:legend>
      <c:legendPos val="t"/>
      <c:legendEntry>
        <c:idx val="0"/>
        <c:delete val="1"/>
      </c:legendEntry>
      <c:layout>
        <c:manualLayout>
          <c:xMode val="edge"/>
          <c:yMode val="edge"/>
          <c:x val="3.9973288676101698E-2"/>
          <c:y val="0"/>
          <c:w val="0.85353575584775643"/>
          <c:h val="0.1376441084101768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517090272493959E-2"/>
          <c:y val="0.15025713939068319"/>
          <c:w val="0.96627064605979995"/>
          <c:h val="0.84974286060931681"/>
        </c:manualLayout>
      </c:layout>
      <c:barChart>
        <c:barDir val="bar"/>
        <c:grouping val="stacked"/>
        <c:varyColors val="0"/>
        <c:ser>
          <c:idx val="0"/>
          <c:order val="0"/>
          <c:tx>
            <c:strRef>
              <c:f>Sheet1!$A$1</c:f>
              <c:strCache>
                <c:ptCount val="1"/>
                <c:pt idx="0">
                  <c:v> </c:v>
                </c:pt>
              </c:strCache>
            </c:strRef>
          </c:tx>
          <c:invertIfNegative val="0"/>
          <c:val>
            <c:numRef>
              <c:f>Sheet1!$A$2:$A$9</c:f>
              <c:numCache>
                <c:formatCode>General</c:formatCode>
                <c:ptCount val="8"/>
              </c:numCache>
            </c:numRef>
          </c:val>
          <c:extLst>
            <c:ext xmlns:c16="http://schemas.microsoft.com/office/drawing/2014/chart" uri="{C3380CC4-5D6E-409C-BE32-E72D297353CC}">
              <c16:uniqueId val="{00000000-60A6-459D-A1F8-0F977FCCFDE3}"/>
            </c:ext>
          </c:extLst>
        </c:ser>
        <c:ser>
          <c:idx val="1"/>
          <c:order val="1"/>
          <c:tx>
            <c:strRef>
              <c:f>Sheet1!$B$1</c:f>
              <c:strCache>
                <c:ptCount val="1"/>
                <c:pt idx="0">
                  <c:v>5 portions per day +</c:v>
                </c:pt>
              </c:strCache>
            </c:strRef>
          </c:tx>
          <c:spPr>
            <a:solidFill>
              <a:srgbClr val="81C341">
                <a:lumMod val="5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Sheet1!$B$2:$B$9</c:f>
              <c:numCache>
                <c:formatCode>General</c:formatCode>
                <c:ptCount val="8"/>
                <c:pt idx="0">
                  <c:v>24.9</c:v>
                </c:pt>
                <c:pt idx="1">
                  <c:v>16.3</c:v>
                </c:pt>
                <c:pt idx="2">
                  <c:v>16.600000000000001</c:v>
                </c:pt>
                <c:pt idx="3">
                  <c:v>26.8</c:v>
                </c:pt>
                <c:pt idx="4">
                  <c:v>40.299999999999997</c:v>
                </c:pt>
                <c:pt idx="5">
                  <c:v>38.9</c:v>
                </c:pt>
                <c:pt idx="6">
                  <c:v>34.200000000000003</c:v>
                </c:pt>
                <c:pt idx="7">
                  <c:v>18.7</c:v>
                </c:pt>
              </c:numCache>
            </c:numRef>
          </c:val>
          <c:extLst>
            <c:ext xmlns:c16="http://schemas.microsoft.com/office/drawing/2014/chart" uri="{C3380CC4-5D6E-409C-BE32-E72D297353CC}">
              <c16:uniqueId val="{00000001-60A6-459D-A1F8-0F977FCCFDE3}"/>
            </c:ext>
          </c:extLst>
        </c:ser>
        <c:ser>
          <c:idx val="2"/>
          <c:order val="2"/>
          <c:tx>
            <c:strRef>
              <c:f>Sheet1!$C$1</c:f>
              <c:strCache>
                <c:ptCount val="1"/>
                <c:pt idx="0">
                  <c:v>4 portions per day</c:v>
                </c:pt>
              </c:strCache>
            </c:strRef>
          </c:tx>
          <c:spPr>
            <a:solidFill>
              <a:srgbClr val="81C341"/>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Sheet1!$C$2:$C$9</c:f>
              <c:numCache>
                <c:formatCode>General</c:formatCode>
                <c:ptCount val="8"/>
                <c:pt idx="0">
                  <c:v>12.7</c:v>
                </c:pt>
                <c:pt idx="1">
                  <c:v>12.3</c:v>
                </c:pt>
                <c:pt idx="2">
                  <c:v>9.1999999999999993</c:v>
                </c:pt>
                <c:pt idx="3">
                  <c:v>13.1</c:v>
                </c:pt>
                <c:pt idx="4">
                  <c:v>10.5</c:v>
                </c:pt>
                <c:pt idx="5">
                  <c:v>12.3</c:v>
                </c:pt>
                <c:pt idx="6">
                  <c:v>12.6</c:v>
                </c:pt>
                <c:pt idx="7">
                  <c:v>10</c:v>
                </c:pt>
              </c:numCache>
            </c:numRef>
          </c:val>
          <c:extLst>
            <c:ext xmlns:c16="http://schemas.microsoft.com/office/drawing/2014/chart" uri="{C3380CC4-5D6E-409C-BE32-E72D297353CC}">
              <c16:uniqueId val="{00000002-60A6-459D-A1F8-0F977FCCFDE3}"/>
            </c:ext>
          </c:extLst>
        </c:ser>
        <c:ser>
          <c:idx val="3"/>
          <c:order val="3"/>
          <c:tx>
            <c:strRef>
              <c:f>Sheet1!$D$1</c:f>
              <c:strCache>
                <c:ptCount val="1"/>
                <c:pt idx="0">
                  <c:v>3 portions per day</c:v>
                </c:pt>
              </c:strCache>
            </c:strRef>
          </c:tx>
          <c:spPr>
            <a:solidFill>
              <a:srgbClr val="81C341">
                <a:lumMod val="40000"/>
                <a:lumOff val="60000"/>
              </a:srgbClr>
            </a:solidFill>
            <a:ln>
              <a:solidFill>
                <a:srgbClr val="FFFFFF"/>
              </a:solidFill>
            </a:ln>
          </c:spPr>
          <c:invertIfNegative val="0"/>
          <c:dLbls>
            <c:spPr>
              <a:noFill/>
              <a:ln>
                <a:noFill/>
              </a:ln>
              <a:effectLst/>
            </c:spPr>
            <c:txPr>
              <a:bodyPr anchorCtr="0"/>
              <a:lstStyle/>
              <a:p>
                <a:pPr algn="ctr">
                  <a:defRPr sz="1200">
                    <a:solidFill>
                      <a:srgbClr val="000000"/>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Sheet1!$D$2:$D$9</c:f>
              <c:numCache>
                <c:formatCode>General</c:formatCode>
                <c:ptCount val="8"/>
                <c:pt idx="0">
                  <c:v>15.5</c:v>
                </c:pt>
                <c:pt idx="1">
                  <c:v>14.8</c:v>
                </c:pt>
                <c:pt idx="2">
                  <c:v>13.2</c:v>
                </c:pt>
                <c:pt idx="3">
                  <c:v>13.9</c:v>
                </c:pt>
                <c:pt idx="4">
                  <c:v>9.6</c:v>
                </c:pt>
                <c:pt idx="5">
                  <c:v>15.5</c:v>
                </c:pt>
                <c:pt idx="6">
                  <c:v>14.9</c:v>
                </c:pt>
                <c:pt idx="7">
                  <c:v>13.9</c:v>
                </c:pt>
              </c:numCache>
            </c:numRef>
          </c:val>
          <c:extLst>
            <c:ext xmlns:c16="http://schemas.microsoft.com/office/drawing/2014/chart" uri="{C3380CC4-5D6E-409C-BE32-E72D297353CC}">
              <c16:uniqueId val="{00000003-60A6-459D-A1F8-0F977FCCFDE3}"/>
            </c:ext>
          </c:extLst>
        </c:ser>
        <c:ser>
          <c:idx val="4"/>
          <c:order val="4"/>
          <c:tx>
            <c:strRef>
              <c:f>Sheet1!$E$1</c:f>
              <c:strCache>
                <c:ptCount val="1"/>
                <c:pt idx="0">
                  <c:v>2 portions per day</c:v>
                </c:pt>
              </c:strCache>
            </c:strRef>
          </c:tx>
          <c:spPr>
            <a:solidFill>
              <a:srgbClr val="F7911E"/>
            </a:solidFill>
            <a:ln>
              <a:solidFill>
                <a:srgbClr val="FFFFFF"/>
              </a:solidFill>
            </a:ln>
          </c:spPr>
          <c:invertIfNegative val="0"/>
          <c:dLbls>
            <c:spPr>
              <a:noFill/>
              <a:ln>
                <a:noFill/>
              </a:ln>
              <a:effectLst/>
            </c:spPr>
            <c:txPr>
              <a:bodyPr/>
              <a:lstStyle/>
              <a:p>
                <a:pPr>
                  <a:defRPr sz="1200">
                    <a:solidFill>
                      <a:srgbClr val="FFFFFF"/>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Sheet1!$E$2:$E$9</c:f>
              <c:numCache>
                <c:formatCode>General</c:formatCode>
                <c:ptCount val="8"/>
                <c:pt idx="0">
                  <c:v>27.8</c:v>
                </c:pt>
                <c:pt idx="1">
                  <c:v>23.1</c:v>
                </c:pt>
                <c:pt idx="2">
                  <c:v>23.3</c:v>
                </c:pt>
                <c:pt idx="3">
                  <c:v>24.9</c:v>
                </c:pt>
                <c:pt idx="4">
                  <c:v>17.899999999999999</c:v>
                </c:pt>
                <c:pt idx="5">
                  <c:v>19.8</c:v>
                </c:pt>
                <c:pt idx="6">
                  <c:v>22.6</c:v>
                </c:pt>
                <c:pt idx="7">
                  <c:v>27.9</c:v>
                </c:pt>
              </c:numCache>
            </c:numRef>
          </c:val>
          <c:extLst>
            <c:ext xmlns:c16="http://schemas.microsoft.com/office/drawing/2014/chart" uri="{C3380CC4-5D6E-409C-BE32-E72D297353CC}">
              <c16:uniqueId val="{00000004-60A6-459D-A1F8-0F977FCCFDE3}"/>
            </c:ext>
          </c:extLst>
        </c:ser>
        <c:ser>
          <c:idx val="5"/>
          <c:order val="5"/>
          <c:tx>
            <c:strRef>
              <c:f>Sheet1!$F$1</c:f>
              <c:strCache>
                <c:ptCount val="1"/>
                <c:pt idx="0">
                  <c:v>1 portion per day</c:v>
                </c:pt>
              </c:strCache>
            </c:strRef>
          </c:tx>
          <c:spPr>
            <a:solidFill>
              <a:srgbClr val="C50017">
                <a:lumMod val="20000"/>
                <a:lumOff val="80000"/>
              </a:srgbClr>
            </a:solidFill>
            <a:ln>
              <a:solidFill>
                <a:srgbClr val="FFFFFF"/>
              </a:solidFill>
            </a:ln>
          </c:spPr>
          <c:invertIfNegative val="0"/>
          <c:dLbls>
            <c:spPr>
              <a:noFill/>
              <a:ln>
                <a:noFill/>
              </a:ln>
              <a:effectLst/>
            </c:spPr>
            <c:txPr>
              <a:bodyPr/>
              <a:lstStyle/>
              <a:p>
                <a:pPr>
                  <a:defRPr sz="1200">
                    <a:solidFill>
                      <a:srgbClr val="000000"/>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Sheet1!$F$2:$F$9</c:f>
              <c:numCache>
                <c:formatCode>0.0</c:formatCode>
                <c:ptCount val="8"/>
                <c:pt idx="0" formatCode="General">
                  <c:v>16.600000000000001</c:v>
                </c:pt>
                <c:pt idx="1">
                  <c:v>29.2</c:v>
                </c:pt>
                <c:pt idx="2" formatCode="General">
                  <c:v>25.3</c:v>
                </c:pt>
                <c:pt idx="3" formatCode="General">
                  <c:v>17.600000000000001</c:v>
                </c:pt>
                <c:pt idx="4" formatCode="General">
                  <c:v>13.7</c:v>
                </c:pt>
                <c:pt idx="5" formatCode="General">
                  <c:v>10.5</c:v>
                </c:pt>
                <c:pt idx="6" formatCode="General">
                  <c:v>13.1</c:v>
                </c:pt>
                <c:pt idx="7" formatCode="General">
                  <c:v>21</c:v>
                </c:pt>
              </c:numCache>
            </c:numRef>
          </c:val>
          <c:extLst>
            <c:ext xmlns:c16="http://schemas.microsoft.com/office/drawing/2014/chart" uri="{C3380CC4-5D6E-409C-BE32-E72D297353CC}">
              <c16:uniqueId val="{00000005-60A6-459D-A1F8-0F977FCCFDE3}"/>
            </c:ext>
          </c:extLst>
        </c:ser>
        <c:ser>
          <c:idx val="6"/>
          <c:order val="6"/>
          <c:tx>
            <c:strRef>
              <c:f>Sheet1!$G$1</c:f>
              <c:strCache>
                <c:ptCount val="1"/>
                <c:pt idx="0">
                  <c:v>1-6 portions per week</c:v>
                </c:pt>
              </c:strCache>
            </c:strRef>
          </c:tx>
          <c:spPr>
            <a:solidFill>
              <a:srgbClr val="C50017">
                <a:lumMod val="60000"/>
                <a:lumOff val="40000"/>
              </a:srgbClr>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Sheet1!$G$2:$G$9</c:f>
              <c:numCache>
                <c:formatCode>0.0</c:formatCode>
                <c:ptCount val="8"/>
                <c:pt idx="0" formatCode="General">
                  <c:v>2.1</c:v>
                </c:pt>
                <c:pt idx="1">
                  <c:v>3.2</c:v>
                </c:pt>
                <c:pt idx="2" formatCode="General">
                  <c:v>8</c:v>
                </c:pt>
                <c:pt idx="3" formatCode="General">
                  <c:v>2</c:v>
                </c:pt>
                <c:pt idx="4" formatCode="General">
                  <c:v>2</c:v>
                </c:pt>
                <c:pt idx="5" formatCode="General">
                  <c:v>1.1000000000000001</c:v>
                </c:pt>
                <c:pt idx="6" formatCode="General">
                  <c:v>1.5</c:v>
                </c:pt>
                <c:pt idx="7" formatCode="General">
                  <c:v>6.3</c:v>
                </c:pt>
              </c:numCache>
            </c:numRef>
          </c:val>
          <c:extLst>
            <c:ext xmlns:c16="http://schemas.microsoft.com/office/drawing/2014/chart" uri="{C3380CC4-5D6E-409C-BE32-E72D297353CC}">
              <c16:uniqueId val="{00000006-60A6-459D-A1F8-0F977FCCFDE3}"/>
            </c:ext>
          </c:extLst>
        </c:ser>
        <c:ser>
          <c:idx val="7"/>
          <c:order val="7"/>
          <c:tx>
            <c:strRef>
              <c:f>Sheet1!$H$1</c:f>
              <c:strCache>
                <c:ptCount val="1"/>
                <c:pt idx="0">
                  <c:v>Less than one portion per week/never</c:v>
                </c:pt>
              </c:strCache>
            </c:strRef>
          </c:tx>
          <c:spPr>
            <a:solidFill>
              <a:srgbClr val="C00000"/>
            </a:solidFill>
            <a:ln>
              <a:solidFill>
                <a:srgbClr val="FFFFFF"/>
              </a:solidFill>
            </a:ln>
          </c:spPr>
          <c:invertIfNegative val="0"/>
          <c:dLbls>
            <c:spPr>
              <a:noFill/>
              <a:ln>
                <a:noFill/>
              </a:ln>
              <a:effectLst/>
            </c:spPr>
            <c:txPr>
              <a:bodyPr/>
              <a:lstStyle/>
              <a:p>
                <a:pPr>
                  <a:defRPr sz="1200">
                    <a:solidFill>
                      <a:schemeClr val="bg1"/>
                    </a:solidFill>
                  </a:defRPr>
                </a:pPr>
                <a:endParaRPr lang="nb-N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Sheet1!$H$2:$H$9</c:f>
              <c:numCache>
                <c:formatCode>0.0</c:formatCode>
                <c:ptCount val="8"/>
                <c:pt idx="0" formatCode="General">
                  <c:v>0.4</c:v>
                </c:pt>
                <c:pt idx="1">
                  <c:v>1.1000000000000001</c:v>
                </c:pt>
                <c:pt idx="2" formatCode="General">
                  <c:v>4.3</c:v>
                </c:pt>
                <c:pt idx="3" formatCode="General">
                  <c:v>1.7</c:v>
                </c:pt>
                <c:pt idx="4" formatCode="General">
                  <c:v>5.9</c:v>
                </c:pt>
                <c:pt idx="5" formatCode="General">
                  <c:v>1.9</c:v>
                </c:pt>
                <c:pt idx="6" formatCode="General">
                  <c:v>1</c:v>
                </c:pt>
                <c:pt idx="7" formatCode="General">
                  <c:v>2.1</c:v>
                </c:pt>
              </c:numCache>
            </c:numRef>
          </c:val>
          <c:extLst>
            <c:ext xmlns:c16="http://schemas.microsoft.com/office/drawing/2014/chart" uri="{C3380CC4-5D6E-409C-BE32-E72D297353CC}">
              <c16:uniqueId val="{00000007-60A6-459D-A1F8-0F977FCCFDE3}"/>
            </c:ext>
          </c:extLst>
        </c:ser>
        <c:dLbls>
          <c:showLegendKey val="0"/>
          <c:showVal val="0"/>
          <c:showCatName val="0"/>
          <c:showSerName val="0"/>
          <c:showPercent val="0"/>
          <c:showBubbleSize val="0"/>
        </c:dLbls>
        <c:gapWidth val="70"/>
        <c:overlap val="100"/>
        <c:axId val="380384776"/>
        <c:axId val="380385168"/>
      </c:barChart>
      <c:catAx>
        <c:axId val="380384776"/>
        <c:scaling>
          <c:orientation val="maxMin"/>
        </c:scaling>
        <c:delete val="1"/>
        <c:axPos val="l"/>
        <c:numFmt formatCode="General" sourceLinked="0"/>
        <c:majorTickMark val="out"/>
        <c:minorTickMark val="none"/>
        <c:tickLblPos val="nextTo"/>
        <c:crossAx val="380385168"/>
        <c:crosses val="autoZero"/>
        <c:auto val="1"/>
        <c:lblAlgn val="ctr"/>
        <c:lblOffset val="100"/>
        <c:noMultiLvlLbl val="0"/>
      </c:catAx>
      <c:valAx>
        <c:axId val="380385168"/>
        <c:scaling>
          <c:orientation val="minMax"/>
        </c:scaling>
        <c:delete val="1"/>
        <c:axPos val="t"/>
        <c:numFmt formatCode="General" sourceLinked="1"/>
        <c:majorTickMark val="out"/>
        <c:minorTickMark val="none"/>
        <c:tickLblPos val="nextTo"/>
        <c:crossAx val="380384776"/>
        <c:crosses val="autoZero"/>
        <c:crossBetween val="between"/>
      </c:valAx>
    </c:plotArea>
    <c:legend>
      <c:legendPos val="t"/>
      <c:legendEntry>
        <c:idx val="0"/>
        <c:delete val="1"/>
      </c:legendEntry>
      <c:layout>
        <c:manualLayout>
          <c:xMode val="edge"/>
          <c:yMode val="edge"/>
          <c:x val="4.2557336615684616E-2"/>
          <c:y val="0"/>
          <c:w val="0.87162409142483688"/>
          <c:h val="0.13764410841017682"/>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041830708661414E-2"/>
          <c:y val="6.1160244761303828E-2"/>
          <c:w val="0.93577066929133856"/>
          <c:h val="0.83783963842029785"/>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UK</c:v>
                </c:pt>
                <c:pt idx="1">
                  <c:v>France </c:v>
                </c:pt>
                <c:pt idx="2">
                  <c:v>Spain</c:v>
                </c:pt>
                <c:pt idx="3">
                  <c:v>Finland</c:v>
                </c:pt>
                <c:pt idx="4">
                  <c:v>Norway</c:v>
                </c:pt>
                <c:pt idx="5">
                  <c:v>Hungary</c:v>
                </c:pt>
                <c:pt idx="6">
                  <c:v>Denmark</c:v>
                </c:pt>
                <c:pt idx="7">
                  <c:v>Sweden</c:v>
                </c:pt>
              </c:strCache>
            </c:strRef>
          </c:cat>
          <c:val>
            <c:numRef>
              <c:f>Sheet1!$B$2:$B$9</c:f>
              <c:numCache>
                <c:formatCode>0.0\ %</c:formatCode>
                <c:ptCount val="8"/>
                <c:pt idx="0">
                  <c:v>0.40300000000000002</c:v>
                </c:pt>
                <c:pt idx="1">
                  <c:v>0.38900000000000001</c:v>
                </c:pt>
                <c:pt idx="2">
                  <c:v>0.34200000000000003</c:v>
                </c:pt>
                <c:pt idx="3">
                  <c:v>0.26800000000000002</c:v>
                </c:pt>
                <c:pt idx="4">
                  <c:v>0.249</c:v>
                </c:pt>
                <c:pt idx="5">
                  <c:v>0.187</c:v>
                </c:pt>
                <c:pt idx="6">
                  <c:v>0.16600000000000001</c:v>
                </c:pt>
                <c:pt idx="7">
                  <c:v>0.16300000000000001</c:v>
                </c:pt>
              </c:numCache>
            </c:numRef>
          </c:val>
          <c:extLst>
            <c:ext xmlns:c16="http://schemas.microsoft.com/office/drawing/2014/chart" uri="{C3380CC4-5D6E-409C-BE32-E72D297353CC}">
              <c16:uniqueId val="{00000000-B687-4D4B-81C4-FDC027DE17D0}"/>
            </c:ext>
          </c:extLst>
        </c:ser>
        <c:dLbls>
          <c:showLegendKey val="0"/>
          <c:showVal val="0"/>
          <c:showCatName val="0"/>
          <c:showSerName val="0"/>
          <c:showPercent val="0"/>
          <c:showBubbleSize val="0"/>
        </c:dLbls>
        <c:gapWidth val="150"/>
        <c:overlap val="-27"/>
        <c:axId val="495267816"/>
        <c:axId val="495268208"/>
      </c:barChart>
      <c:catAx>
        <c:axId val="495267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bg1">
                    <a:lumMod val="50000"/>
                  </a:schemeClr>
                </a:solidFill>
                <a:latin typeface="+mn-lt"/>
                <a:ea typeface="+mn-ea"/>
                <a:cs typeface="+mn-cs"/>
              </a:defRPr>
            </a:pPr>
            <a:endParaRPr lang="nb-NO"/>
          </a:p>
        </c:txPr>
        <c:crossAx val="495268208"/>
        <c:crosses val="autoZero"/>
        <c:auto val="1"/>
        <c:lblAlgn val="ctr"/>
        <c:lblOffset val="100"/>
        <c:noMultiLvlLbl val="0"/>
      </c:catAx>
      <c:valAx>
        <c:axId val="495268208"/>
        <c:scaling>
          <c:orientation val="minMax"/>
        </c:scaling>
        <c:delete val="1"/>
        <c:axPos val="l"/>
        <c:numFmt formatCode="0.0\ %" sourceLinked="1"/>
        <c:majorTickMark val="none"/>
        <c:minorTickMark val="none"/>
        <c:tickLblPos val="nextTo"/>
        <c:crossAx val="4952678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041830708661414E-2"/>
          <c:y val="6.1160244761303828E-2"/>
          <c:w val="0.93577066929133856"/>
          <c:h val="0.83783963842029785"/>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France</c:v>
                </c:pt>
                <c:pt idx="1">
                  <c:v>UK</c:v>
                </c:pt>
                <c:pt idx="2">
                  <c:v>Spain</c:v>
                </c:pt>
                <c:pt idx="3">
                  <c:v>Finland</c:v>
                </c:pt>
                <c:pt idx="4">
                  <c:v>Norway</c:v>
                </c:pt>
                <c:pt idx="5">
                  <c:v>Hungary</c:v>
                </c:pt>
                <c:pt idx="6">
                  <c:v>Sweden</c:v>
                </c:pt>
                <c:pt idx="7">
                  <c:v>Denmark</c:v>
                </c:pt>
              </c:strCache>
            </c:strRef>
          </c:cat>
          <c:val>
            <c:numRef>
              <c:f>Sheet1!$B$2:$B$9</c:f>
              <c:numCache>
                <c:formatCode>0.0</c:formatCode>
                <c:ptCount val="8"/>
                <c:pt idx="0">
                  <c:v>4.0999999999999996</c:v>
                </c:pt>
                <c:pt idx="1">
                  <c:v>4</c:v>
                </c:pt>
                <c:pt idx="2">
                  <c:v>3.8</c:v>
                </c:pt>
                <c:pt idx="3">
                  <c:v>3.5</c:v>
                </c:pt>
                <c:pt idx="4">
                  <c:v>3.4</c:v>
                </c:pt>
                <c:pt idx="5">
                  <c:v>3</c:v>
                </c:pt>
                <c:pt idx="6">
                  <c:v>2.9</c:v>
                </c:pt>
                <c:pt idx="7">
                  <c:v>2.7</c:v>
                </c:pt>
              </c:numCache>
            </c:numRef>
          </c:val>
          <c:extLst>
            <c:ext xmlns:c16="http://schemas.microsoft.com/office/drawing/2014/chart" uri="{C3380CC4-5D6E-409C-BE32-E72D297353CC}">
              <c16:uniqueId val="{00000000-BE7E-4AE4-B9F5-E707CF7CA092}"/>
            </c:ext>
          </c:extLst>
        </c:ser>
        <c:dLbls>
          <c:showLegendKey val="0"/>
          <c:showVal val="0"/>
          <c:showCatName val="0"/>
          <c:showSerName val="0"/>
          <c:showPercent val="0"/>
          <c:showBubbleSize val="0"/>
        </c:dLbls>
        <c:gapWidth val="150"/>
        <c:overlap val="-27"/>
        <c:axId val="495269384"/>
        <c:axId val="495269776"/>
      </c:barChart>
      <c:catAx>
        <c:axId val="495269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bg1">
                    <a:lumMod val="50000"/>
                  </a:schemeClr>
                </a:solidFill>
                <a:latin typeface="+mn-lt"/>
                <a:ea typeface="+mn-ea"/>
                <a:cs typeface="+mn-cs"/>
              </a:defRPr>
            </a:pPr>
            <a:endParaRPr lang="nb-NO"/>
          </a:p>
        </c:txPr>
        <c:crossAx val="495269776"/>
        <c:crosses val="autoZero"/>
        <c:auto val="1"/>
        <c:lblAlgn val="ctr"/>
        <c:lblOffset val="100"/>
        <c:noMultiLvlLbl val="0"/>
      </c:catAx>
      <c:valAx>
        <c:axId val="495269776"/>
        <c:scaling>
          <c:orientation val="minMax"/>
        </c:scaling>
        <c:delete val="1"/>
        <c:axPos val="l"/>
        <c:numFmt formatCode="0.0" sourceLinked="1"/>
        <c:majorTickMark val="none"/>
        <c:minorTickMark val="none"/>
        <c:tickLblPos val="nextTo"/>
        <c:crossAx val="495269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041837774125787E-2"/>
          <c:y val="4.919867489321042E-2"/>
          <c:w val="0.93577066929133856"/>
          <c:h val="0.83783963842029785"/>
        </c:manualLayout>
      </c:layout>
      <c:barChart>
        <c:barDir val="col"/>
        <c:grouping val="clustered"/>
        <c:varyColors val="0"/>
        <c:ser>
          <c:idx val="0"/>
          <c:order val="0"/>
          <c:tx>
            <c:strRef>
              <c:f>Sheet1!$B$1</c:f>
              <c:strCache>
                <c:ptCount val="1"/>
                <c:pt idx="0">
                  <c:v>2017</c:v>
                </c:pt>
              </c:strCache>
            </c:strRef>
          </c:tx>
          <c:spPr>
            <a:solidFill>
              <a:schemeClr val="accent3">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UK</c:v>
                </c:pt>
                <c:pt idx="1">
                  <c:v>France </c:v>
                </c:pt>
                <c:pt idx="2">
                  <c:v>Spain</c:v>
                </c:pt>
                <c:pt idx="3">
                  <c:v>Finland</c:v>
                </c:pt>
                <c:pt idx="4">
                  <c:v>Norway</c:v>
                </c:pt>
                <c:pt idx="5">
                  <c:v>Hungary</c:v>
                </c:pt>
                <c:pt idx="6">
                  <c:v>Denmark</c:v>
                </c:pt>
                <c:pt idx="7">
                  <c:v>Sweden</c:v>
                </c:pt>
              </c:strCache>
            </c:strRef>
          </c:cat>
          <c:val>
            <c:numRef>
              <c:f>Sheet1!$B$2:$B$9</c:f>
              <c:numCache>
                <c:formatCode>0.0\ %</c:formatCode>
                <c:ptCount val="8"/>
                <c:pt idx="0">
                  <c:v>0.39700000000000002</c:v>
                </c:pt>
                <c:pt idx="1">
                  <c:v>0.34799999999999998</c:v>
                </c:pt>
                <c:pt idx="2">
                  <c:v>0.29299999999999998</c:v>
                </c:pt>
                <c:pt idx="3">
                  <c:v>0.22900000000000001</c:v>
                </c:pt>
                <c:pt idx="4">
                  <c:v>0.23899999999999999</c:v>
                </c:pt>
                <c:pt idx="6">
                  <c:v>0.182</c:v>
                </c:pt>
                <c:pt idx="7">
                  <c:v>0.193</c:v>
                </c:pt>
              </c:numCache>
            </c:numRef>
          </c:val>
          <c:extLst>
            <c:ext xmlns:c16="http://schemas.microsoft.com/office/drawing/2014/chart" uri="{C3380CC4-5D6E-409C-BE32-E72D297353CC}">
              <c16:uniqueId val="{00000000-E8D9-495F-A0F2-317C8CD54322}"/>
            </c:ext>
          </c:extLst>
        </c:ser>
        <c:ser>
          <c:idx val="1"/>
          <c:order val="1"/>
          <c:tx>
            <c:strRef>
              <c:f>Sheet1!$C$1</c:f>
              <c:strCache>
                <c:ptCount val="1"/>
                <c:pt idx="0">
                  <c:v>2018</c:v>
                </c:pt>
              </c:strCache>
            </c:strRef>
          </c:tx>
          <c:spPr>
            <a:solidFill>
              <a:schemeClr val="accent3"/>
            </a:solidFill>
            <a:ln>
              <a:noFill/>
            </a:ln>
            <a:effectLst/>
          </c:spPr>
          <c:invertIfNegative val="0"/>
          <c:dLbls>
            <c:dLbl>
              <c:idx val="0"/>
              <c:layout>
                <c:manualLayout>
                  <c:x val="1.8722378538143958E-2"/>
                  <c:y val="-3.58849731204126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8D9-495F-A0F2-317C8CD54322}"/>
                </c:ext>
              </c:extLst>
            </c:dLbl>
            <c:dLbl>
              <c:idx val="6"/>
              <c:layout>
                <c:manualLayout>
                  <c:x val="-1.3549192958858816E-3"/>
                  <c:y val="-2.3923315413608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7E9-41F3-86AB-C1023569B87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UK</c:v>
                </c:pt>
                <c:pt idx="1">
                  <c:v>France </c:v>
                </c:pt>
                <c:pt idx="2">
                  <c:v>Spain</c:v>
                </c:pt>
                <c:pt idx="3">
                  <c:v>Finland</c:v>
                </c:pt>
                <c:pt idx="4">
                  <c:v>Norway</c:v>
                </c:pt>
                <c:pt idx="5">
                  <c:v>Hungary</c:v>
                </c:pt>
                <c:pt idx="6">
                  <c:v>Denmark</c:v>
                </c:pt>
                <c:pt idx="7">
                  <c:v>Sweden</c:v>
                </c:pt>
              </c:strCache>
            </c:strRef>
          </c:cat>
          <c:val>
            <c:numRef>
              <c:f>Sheet1!$C$2:$C$9</c:f>
              <c:numCache>
                <c:formatCode>0.0\ %</c:formatCode>
                <c:ptCount val="8"/>
                <c:pt idx="0">
                  <c:v>0.433</c:v>
                </c:pt>
                <c:pt idx="1">
                  <c:v>0.35299999999999998</c:v>
                </c:pt>
                <c:pt idx="2">
                  <c:v>0.307</c:v>
                </c:pt>
                <c:pt idx="3">
                  <c:v>0.26300000000000001</c:v>
                </c:pt>
                <c:pt idx="4">
                  <c:v>0.24</c:v>
                </c:pt>
                <c:pt idx="5">
                  <c:v>0.21</c:v>
                </c:pt>
                <c:pt idx="6">
                  <c:v>0.19</c:v>
                </c:pt>
                <c:pt idx="7">
                  <c:v>0.16200000000000001</c:v>
                </c:pt>
              </c:numCache>
            </c:numRef>
          </c:val>
          <c:extLst>
            <c:ext xmlns:c16="http://schemas.microsoft.com/office/drawing/2014/chart" uri="{C3380CC4-5D6E-409C-BE32-E72D297353CC}">
              <c16:uniqueId val="{00000002-E8D9-495F-A0F2-317C8CD54322}"/>
            </c:ext>
          </c:extLst>
        </c:ser>
        <c:ser>
          <c:idx val="2"/>
          <c:order val="2"/>
          <c:tx>
            <c:strRef>
              <c:f>Sheet1!$D$1</c:f>
              <c:strCache>
                <c:ptCount val="1"/>
                <c:pt idx="0">
                  <c:v>2019</c:v>
                </c:pt>
              </c:strCache>
            </c:strRef>
          </c:tx>
          <c:spPr>
            <a:solidFill>
              <a:schemeClr val="accent3">
                <a:lumMod val="75000"/>
              </a:schemeClr>
            </a:solidFill>
            <a:ln>
              <a:noFill/>
            </a:ln>
            <a:effectLst/>
          </c:spPr>
          <c:invertIfNegative val="0"/>
          <c:dLbls>
            <c:dLbl>
              <c:idx val="7"/>
              <c:layout>
                <c:manualLayout>
                  <c:x val="9.4844350712002777E-3"/>
                  <c:y val="-5.08370452539180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7E9-41F3-86AB-C1023569B87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UK</c:v>
                </c:pt>
                <c:pt idx="1">
                  <c:v>France </c:v>
                </c:pt>
                <c:pt idx="2">
                  <c:v>Spain</c:v>
                </c:pt>
                <c:pt idx="3">
                  <c:v>Finland</c:v>
                </c:pt>
                <c:pt idx="4">
                  <c:v>Norway</c:v>
                </c:pt>
                <c:pt idx="5">
                  <c:v>Hungary</c:v>
                </c:pt>
                <c:pt idx="6">
                  <c:v>Denmark</c:v>
                </c:pt>
                <c:pt idx="7">
                  <c:v>Sweden</c:v>
                </c:pt>
              </c:strCache>
            </c:strRef>
          </c:cat>
          <c:val>
            <c:numRef>
              <c:f>Sheet1!$D$2:$D$9</c:f>
              <c:numCache>
                <c:formatCode>0.0\ %</c:formatCode>
                <c:ptCount val="8"/>
                <c:pt idx="0">
                  <c:v>0.40300000000000002</c:v>
                </c:pt>
                <c:pt idx="1">
                  <c:v>0.38900000000000001</c:v>
                </c:pt>
                <c:pt idx="2">
                  <c:v>0.34200000000000003</c:v>
                </c:pt>
                <c:pt idx="3">
                  <c:v>0.26800000000000002</c:v>
                </c:pt>
                <c:pt idx="4">
                  <c:v>0.249</c:v>
                </c:pt>
                <c:pt idx="5">
                  <c:v>0.187</c:v>
                </c:pt>
                <c:pt idx="6">
                  <c:v>0.16600000000000001</c:v>
                </c:pt>
                <c:pt idx="7">
                  <c:v>0.16300000000000001</c:v>
                </c:pt>
              </c:numCache>
            </c:numRef>
          </c:val>
          <c:extLst>
            <c:ext xmlns:c16="http://schemas.microsoft.com/office/drawing/2014/chart" uri="{C3380CC4-5D6E-409C-BE32-E72D297353CC}">
              <c16:uniqueId val="{00000000-C36C-4A90-8D1C-74A103F39F0D}"/>
            </c:ext>
          </c:extLst>
        </c:ser>
        <c:dLbls>
          <c:showLegendKey val="0"/>
          <c:showVal val="0"/>
          <c:showCatName val="0"/>
          <c:showSerName val="0"/>
          <c:showPercent val="0"/>
          <c:showBubbleSize val="0"/>
        </c:dLbls>
        <c:gapWidth val="150"/>
        <c:overlap val="-27"/>
        <c:axId val="495270560"/>
        <c:axId val="377462784"/>
      </c:barChart>
      <c:catAx>
        <c:axId val="495270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bg1">
                    <a:lumMod val="50000"/>
                  </a:schemeClr>
                </a:solidFill>
                <a:latin typeface="+mn-lt"/>
                <a:ea typeface="+mn-ea"/>
                <a:cs typeface="+mn-cs"/>
              </a:defRPr>
            </a:pPr>
            <a:endParaRPr lang="nb-NO"/>
          </a:p>
        </c:txPr>
        <c:crossAx val="377462784"/>
        <c:crosses val="autoZero"/>
        <c:auto val="1"/>
        <c:lblAlgn val="ctr"/>
        <c:lblOffset val="100"/>
        <c:noMultiLvlLbl val="0"/>
      </c:catAx>
      <c:valAx>
        <c:axId val="377462784"/>
        <c:scaling>
          <c:orientation val="minMax"/>
        </c:scaling>
        <c:delete val="1"/>
        <c:axPos val="l"/>
        <c:numFmt formatCode="0.0\ %" sourceLinked="1"/>
        <c:majorTickMark val="none"/>
        <c:minorTickMark val="none"/>
        <c:tickLblPos val="nextTo"/>
        <c:crossAx val="495270560"/>
        <c:crosses val="autoZero"/>
        <c:crossBetween val="between"/>
      </c:valAx>
      <c:spPr>
        <a:noFill/>
        <a:ln>
          <a:noFill/>
        </a:ln>
        <a:effectLst/>
      </c:spPr>
    </c:plotArea>
    <c:legend>
      <c:legendPos val="t"/>
      <c:layout>
        <c:manualLayout>
          <c:xMode val="edge"/>
          <c:yMode val="edge"/>
          <c:x val="0.31938552382886959"/>
          <c:y val="2.09329009869074E-2"/>
          <c:w val="0.25211644795210886"/>
          <c:h val="7.0861519559076339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721269937462045E-2"/>
          <c:y val="4.32178460398083E-2"/>
          <c:w val="0.93577066929133856"/>
          <c:h val="0.83783963842029785"/>
        </c:manualLayout>
      </c:layout>
      <c:barChart>
        <c:barDir val="col"/>
        <c:grouping val="clustered"/>
        <c:varyColors val="0"/>
        <c:ser>
          <c:idx val="0"/>
          <c:order val="0"/>
          <c:tx>
            <c:strRef>
              <c:f>Sheet1!$B$1</c:f>
              <c:strCache>
                <c:ptCount val="1"/>
                <c:pt idx="0">
                  <c:v>2017</c:v>
                </c:pt>
              </c:strCache>
            </c:strRef>
          </c:tx>
          <c:spPr>
            <a:solidFill>
              <a:schemeClr val="accent3">
                <a:lumMod val="20000"/>
                <a:lumOff val="80000"/>
              </a:schemeClr>
            </a:solidFill>
            <a:ln>
              <a:noFill/>
            </a:ln>
            <a:effectLst/>
          </c:spPr>
          <c:invertIfNegative val="0"/>
          <c:dLbls>
            <c:dLbl>
              <c:idx val="1"/>
              <c:layout>
                <c:manualLayout>
                  <c:x val="-7.20091482236309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DAB-4C92-BFA9-26178844EF10}"/>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France </c:v>
                </c:pt>
                <c:pt idx="1">
                  <c:v>UK</c:v>
                </c:pt>
                <c:pt idx="2">
                  <c:v>Spain</c:v>
                </c:pt>
                <c:pt idx="3">
                  <c:v>Finland</c:v>
                </c:pt>
                <c:pt idx="4">
                  <c:v>Norway</c:v>
                </c:pt>
                <c:pt idx="5">
                  <c:v>Hungary</c:v>
                </c:pt>
                <c:pt idx="6">
                  <c:v>Sweden</c:v>
                </c:pt>
                <c:pt idx="7">
                  <c:v>Denmark</c:v>
                </c:pt>
              </c:strCache>
            </c:strRef>
          </c:cat>
          <c:val>
            <c:numRef>
              <c:f>Sheet1!$B$2:$B$9</c:f>
              <c:numCache>
                <c:formatCode>0.0</c:formatCode>
                <c:ptCount val="8"/>
                <c:pt idx="0">
                  <c:v>3.8</c:v>
                </c:pt>
                <c:pt idx="1">
                  <c:v>4</c:v>
                </c:pt>
                <c:pt idx="2">
                  <c:v>3.7</c:v>
                </c:pt>
                <c:pt idx="3">
                  <c:v>3.2</c:v>
                </c:pt>
                <c:pt idx="4">
                  <c:v>3.2</c:v>
                </c:pt>
                <c:pt idx="6">
                  <c:v>3</c:v>
                </c:pt>
                <c:pt idx="7">
                  <c:v>2.8</c:v>
                </c:pt>
              </c:numCache>
            </c:numRef>
          </c:val>
          <c:extLst>
            <c:ext xmlns:c16="http://schemas.microsoft.com/office/drawing/2014/chart" uri="{C3380CC4-5D6E-409C-BE32-E72D297353CC}">
              <c16:uniqueId val="{00000000-512F-4387-901E-3212C98B61F4}"/>
            </c:ext>
          </c:extLst>
        </c:ser>
        <c:ser>
          <c:idx val="1"/>
          <c:order val="1"/>
          <c:tx>
            <c:strRef>
              <c:f>Sheet1!$C$1</c:f>
              <c:strCache>
                <c:ptCount val="1"/>
                <c:pt idx="0">
                  <c:v>2018</c:v>
                </c:pt>
              </c:strCache>
            </c:strRef>
          </c:tx>
          <c:spPr>
            <a:solidFill>
              <a:schemeClr val="accent3">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France </c:v>
                </c:pt>
                <c:pt idx="1">
                  <c:v>UK</c:v>
                </c:pt>
                <c:pt idx="2">
                  <c:v>Spain</c:v>
                </c:pt>
                <c:pt idx="3">
                  <c:v>Finland</c:v>
                </c:pt>
                <c:pt idx="4">
                  <c:v>Norway</c:v>
                </c:pt>
                <c:pt idx="5">
                  <c:v>Hungary</c:v>
                </c:pt>
                <c:pt idx="6">
                  <c:v>Sweden</c:v>
                </c:pt>
                <c:pt idx="7">
                  <c:v>Denmark</c:v>
                </c:pt>
              </c:strCache>
            </c:strRef>
          </c:cat>
          <c:val>
            <c:numRef>
              <c:f>Sheet1!$C$2:$C$9</c:f>
              <c:numCache>
                <c:formatCode>General</c:formatCode>
                <c:ptCount val="8"/>
                <c:pt idx="0">
                  <c:v>3.9</c:v>
                </c:pt>
                <c:pt idx="1">
                  <c:v>4.3</c:v>
                </c:pt>
                <c:pt idx="2">
                  <c:v>3.8</c:v>
                </c:pt>
                <c:pt idx="3">
                  <c:v>3.3</c:v>
                </c:pt>
                <c:pt idx="4">
                  <c:v>3.4</c:v>
                </c:pt>
                <c:pt idx="5">
                  <c:v>3.3</c:v>
                </c:pt>
                <c:pt idx="6">
                  <c:v>2.9</c:v>
                </c:pt>
                <c:pt idx="7">
                  <c:v>2.9</c:v>
                </c:pt>
              </c:numCache>
            </c:numRef>
          </c:val>
          <c:extLst>
            <c:ext xmlns:c16="http://schemas.microsoft.com/office/drawing/2014/chart" uri="{C3380CC4-5D6E-409C-BE32-E72D297353CC}">
              <c16:uniqueId val="{00000001-512F-4387-901E-3212C98B61F4}"/>
            </c:ext>
          </c:extLst>
        </c:ser>
        <c:ser>
          <c:idx val="2"/>
          <c:order val="2"/>
          <c:tx>
            <c:strRef>
              <c:f>Sheet1!$D$1</c:f>
              <c:strCache>
                <c:ptCount val="1"/>
                <c:pt idx="0">
                  <c:v>2019</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France </c:v>
                </c:pt>
                <c:pt idx="1">
                  <c:v>UK</c:v>
                </c:pt>
                <c:pt idx="2">
                  <c:v>Spain</c:v>
                </c:pt>
                <c:pt idx="3">
                  <c:v>Finland</c:v>
                </c:pt>
                <c:pt idx="4">
                  <c:v>Norway</c:v>
                </c:pt>
                <c:pt idx="5">
                  <c:v>Hungary</c:v>
                </c:pt>
                <c:pt idx="6">
                  <c:v>Sweden</c:v>
                </c:pt>
                <c:pt idx="7">
                  <c:v>Denmark</c:v>
                </c:pt>
              </c:strCache>
            </c:strRef>
          </c:cat>
          <c:val>
            <c:numRef>
              <c:f>Sheet1!$D$2:$D$9</c:f>
              <c:numCache>
                <c:formatCode>0.0</c:formatCode>
                <c:ptCount val="8"/>
                <c:pt idx="0">
                  <c:v>4.0999999999999996</c:v>
                </c:pt>
                <c:pt idx="1">
                  <c:v>4</c:v>
                </c:pt>
                <c:pt idx="2">
                  <c:v>3.8</c:v>
                </c:pt>
                <c:pt idx="3">
                  <c:v>3.5</c:v>
                </c:pt>
                <c:pt idx="4">
                  <c:v>3.4</c:v>
                </c:pt>
                <c:pt idx="5">
                  <c:v>3</c:v>
                </c:pt>
                <c:pt idx="6">
                  <c:v>2.9</c:v>
                </c:pt>
                <c:pt idx="7">
                  <c:v>2.7</c:v>
                </c:pt>
              </c:numCache>
            </c:numRef>
          </c:val>
          <c:extLst>
            <c:ext xmlns:c16="http://schemas.microsoft.com/office/drawing/2014/chart" uri="{C3380CC4-5D6E-409C-BE32-E72D297353CC}">
              <c16:uniqueId val="{00000000-884C-4294-A2A9-E70F7FEF0DFB}"/>
            </c:ext>
          </c:extLst>
        </c:ser>
        <c:dLbls>
          <c:showLegendKey val="0"/>
          <c:showVal val="0"/>
          <c:showCatName val="0"/>
          <c:showSerName val="0"/>
          <c:showPercent val="0"/>
          <c:showBubbleSize val="0"/>
        </c:dLbls>
        <c:gapWidth val="150"/>
        <c:overlap val="-27"/>
        <c:axId val="377463568"/>
        <c:axId val="377463960"/>
      </c:barChart>
      <c:catAx>
        <c:axId val="377463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bg1">
                    <a:lumMod val="50000"/>
                  </a:schemeClr>
                </a:solidFill>
                <a:latin typeface="+mn-lt"/>
                <a:ea typeface="+mn-ea"/>
                <a:cs typeface="+mn-cs"/>
              </a:defRPr>
            </a:pPr>
            <a:endParaRPr lang="nb-NO"/>
          </a:p>
        </c:txPr>
        <c:crossAx val="377463960"/>
        <c:crosses val="autoZero"/>
        <c:auto val="1"/>
        <c:lblAlgn val="ctr"/>
        <c:lblOffset val="100"/>
        <c:noMultiLvlLbl val="0"/>
      </c:catAx>
      <c:valAx>
        <c:axId val="377463960"/>
        <c:scaling>
          <c:orientation val="minMax"/>
        </c:scaling>
        <c:delete val="1"/>
        <c:axPos val="l"/>
        <c:numFmt formatCode="0.0" sourceLinked="1"/>
        <c:majorTickMark val="none"/>
        <c:minorTickMark val="none"/>
        <c:tickLblPos val="nextTo"/>
        <c:crossAx val="3774635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4283" cy="497020"/>
          </a:xfrm>
          <a:prstGeom prst="rect">
            <a:avLst/>
          </a:prstGeom>
        </p:spPr>
        <p:txBody>
          <a:bodyPr vert="horz" lIns="91193" tIns="45597" rIns="91193" bIns="45597" rtlCol="0"/>
          <a:lstStyle>
            <a:lvl1pPr algn="l">
              <a:defRPr sz="1200"/>
            </a:lvl1pPr>
          </a:lstStyle>
          <a:p>
            <a:endParaRPr lang="en-GB"/>
          </a:p>
        </p:txBody>
      </p:sp>
      <p:sp>
        <p:nvSpPr>
          <p:cNvPr id="3" name="Date Placeholder 2"/>
          <p:cNvSpPr>
            <a:spLocks noGrp="1"/>
          </p:cNvSpPr>
          <p:nvPr>
            <p:ph type="dt" sz="quarter" idx="1"/>
          </p:nvPr>
        </p:nvSpPr>
        <p:spPr>
          <a:xfrm>
            <a:off x="3848645" y="1"/>
            <a:ext cx="2944283" cy="497020"/>
          </a:xfrm>
          <a:prstGeom prst="rect">
            <a:avLst/>
          </a:prstGeom>
        </p:spPr>
        <p:txBody>
          <a:bodyPr vert="horz" lIns="91193" tIns="45597" rIns="91193" bIns="45597" rtlCol="0"/>
          <a:lstStyle>
            <a:lvl1pPr algn="r">
              <a:defRPr sz="1200"/>
            </a:lvl1pPr>
          </a:lstStyle>
          <a:p>
            <a:fld id="{42691DDE-BA6A-4F57-909C-98F49C72955F}" type="datetimeFigureOut">
              <a:rPr lang="en-GB" smtClean="0"/>
              <a:t>03/07/2020</a:t>
            </a:fld>
            <a:endParaRPr lang="en-GB"/>
          </a:p>
        </p:txBody>
      </p:sp>
      <p:sp>
        <p:nvSpPr>
          <p:cNvPr id="4" name="Footer Placeholder 3"/>
          <p:cNvSpPr>
            <a:spLocks noGrp="1"/>
          </p:cNvSpPr>
          <p:nvPr>
            <p:ph type="ftr" sz="quarter" idx="2"/>
          </p:nvPr>
        </p:nvSpPr>
        <p:spPr>
          <a:xfrm>
            <a:off x="1" y="9408982"/>
            <a:ext cx="2944283" cy="497019"/>
          </a:xfrm>
          <a:prstGeom prst="rect">
            <a:avLst/>
          </a:prstGeom>
        </p:spPr>
        <p:txBody>
          <a:bodyPr vert="horz" lIns="91193" tIns="45597" rIns="91193" bIns="45597"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08982"/>
            <a:ext cx="2944283" cy="497019"/>
          </a:xfrm>
          <a:prstGeom prst="rect">
            <a:avLst/>
          </a:prstGeom>
        </p:spPr>
        <p:txBody>
          <a:bodyPr vert="horz" lIns="91193" tIns="45597" rIns="91193" bIns="45597" rtlCol="0" anchor="b"/>
          <a:lstStyle>
            <a:lvl1pPr algn="r">
              <a:defRPr sz="1200"/>
            </a:lvl1pPr>
          </a:lstStyle>
          <a:p>
            <a:fld id="{3DC50D33-42BE-4A7B-9A0E-84D31BC6EF4B}" type="slidenum">
              <a:rPr lang="en-GB" smtClean="0"/>
              <a:t>‹#›</a:t>
            </a:fld>
            <a:endParaRPr lang="en-GB"/>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4283" cy="497020"/>
          </a:xfrm>
          <a:prstGeom prst="rect">
            <a:avLst/>
          </a:prstGeom>
        </p:spPr>
        <p:txBody>
          <a:bodyPr vert="horz" lIns="91193" tIns="45597" rIns="91193" bIns="45597" rtlCol="0"/>
          <a:lstStyle>
            <a:lvl1pPr algn="l">
              <a:defRPr sz="1200"/>
            </a:lvl1pPr>
          </a:lstStyle>
          <a:p>
            <a:endParaRPr lang="en-GB"/>
          </a:p>
        </p:txBody>
      </p:sp>
      <p:sp>
        <p:nvSpPr>
          <p:cNvPr id="3" name="Date Placeholder 2"/>
          <p:cNvSpPr>
            <a:spLocks noGrp="1"/>
          </p:cNvSpPr>
          <p:nvPr>
            <p:ph type="dt" idx="1"/>
          </p:nvPr>
        </p:nvSpPr>
        <p:spPr>
          <a:xfrm>
            <a:off x="3848645" y="1"/>
            <a:ext cx="2944283" cy="497020"/>
          </a:xfrm>
          <a:prstGeom prst="rect">
            <a:avLst/>
          </a:prstGeom>
        </p:spPr>
        <p:txBody>
          <a:bodyPr vert="horz" lIns="91193" tIns="45597" rIns="91193" bIns="45597" rtlCol="0"/>
          <a:lstStyle>
            <a:lvl1pPr algn="r">
              <a:defRPr sz="1200"/>
            </a:lvl1pPr>
          </a:lstStyle>
          <a:p>
            <a:fld id="{CBAAC5B1-F58D-4268-BB75-9856A9D794A6}" type="datetimeFigureOut">
              <a:rPr lang="en-GB" smtClean="0"/>
              <a:t>03/07/2020</a:t>
            </a:fld>
            <a:endParaRPr lang="en-GB"/>
          </a:p>
        </p:txBody>
      </p:sp>
      <p:sp>
        <p:nvSpPr>
          <p:cNvPr id="4" name="Slide Image Placehold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193" tIns="45597" rIns="91193" bIns="45597" rtlCol="0" anchor="ctr"/>
          <a:lstStyle/>
          <a:p>
            <a:endParaRPr lang="en-GB"/>
          </a:p>
        </p:txBody>
      </p:sp>
      <p:sp>
        <p:nvSpPr>
          <p:cNvPr id="5" name="Notes Placeholder 4"/>
          <p:cNvSpPr>
            <a:spLocks noGrp="1"/>
          </p:cNvSpPr>
          <p:nvPr>
            <p:ph type="body" sz="quarter" idx="3"/>
          </p:nvPr>
        </p:nvSpPr>
        <p:spPr>
          <a:xfrm>
            <a:off x="679450" y="4767263"/>
            <a:ext cx="5435600" cy="3900487"/>
          </a:xfrm>
          <a:prstGeom prst="rect">
            <a:avLst/>
          </a:prstGeom>
        </p:spPr>
        <p:txBody>
          <a:bodyPr vert="horz" lIns="91193" tIns="45597" rIns="91193" bIns="4559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08982"/>
            <a:ext cx="2944283" cy="497019"/>
          </a:xfrm>
          <a:prstGeom prst="rect">
            <a:avLst/>
          </a:prstGeom>
        </p:spPr>
        <p:txBody>
          <a:bodyPr vert="horz" lIns="91193" tIns="45597" rIns="91193" bIns="45597"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2"/>
            <a:ext cx="2944283" cy="497019"/>
          </a:xfrm>
          <a:prstGeom prst="rect">
            <a:avLst/>
          </a:prstGeom>
        </p:spPr>
        <p:txBody>
          <a:bodyPr vert="horz" lIns="91193" tIns="45597" rIns="91193" bIns="45597" rtlCol="0" anchor="b"/>
          <a:lstStyle>
            <a:lvl1pPr algn="r">
              <a:defRPr sz="1200"/>
            </a:lvl1pPr>
          </a:lstStyle>
          <a:p>
            <a:fld id="{65900C33-90AE-4963-9AD8-3B07939F57E9}" type="slidenum">
              <a:rPr lang="en-GB" smtClean="0"/>
              <a:t>‹#›</a:t>
            </a:fld>
            <a:endParaRPr lang="en-GB"/>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5900C33-90AE-4963-9AD8-3B07939F57E9}" type="slidenum">
              <a:rPr lang="en-GB" smtClean="0"/>
              <a:t>1</a:t>
            </a:fld>
            <a:endParaRPr lang="en-GB"/>
          </a:p>
        </p:txBody>
      </p:sp>
    </p:spTree>
    <p:extLst>
      <p:ext uri="{BB962C8B-B14F-4D97-AF65-F5344CB8AC3E}">
        <p14:creationId xmlns:p14="http://schemas.microsoft.com/office/powerpoint/2010/main" val="992765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1836758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2502578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962855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1280868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1189878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1939412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134106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1590258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1984113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1211939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4125586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513107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3310732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1215709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endParaRPr lang="en-GB">
              <a:solidFill>
                <a:prstClr val="black"/>
              </a:solidFill>
            </a:endParaRPr>
          </a:p>
        </p:txBody>
      </p:sp>
    </p:spTree>
    <p:extLst>
      <p:ext uri="{BB962C8B-B14F-4D97-AF65-F5344CB8AC3E}">
        <p14:creationId xmlns:p14="http://schemas.microsoft.com/office/powerpoint/2010/main" val="17820019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lumMod val="75000"/>
                  </a:schemeClr>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7" name="Picture 6"/>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334" t="3387" r="1092" b="4058"/>
          <a:stretch/>
        </p:blipFill>
        <p:spPr>
          <a:xfrm>
            <a:off x="368300" y="558800"/>
            <a:ext cx="1975911" cy="381000"/>
          </a:xfrm>
          <a:prstGeom prst="rect">
            <a:avLst/>
          </a:prstGeom>
        </p:spPr>
      </p:pic>
      <p:sp>
        <p:nvSpPr>
          <p:cNvPr id="5" name="Content Placeholder 4"/>
          <p:cNvSpPr>
            <a:spLocks noGrp="1"/>
          </p:cNvSpPr>
          <p:nvPr>
            <p:ph sz="quarter" idx="10"/>
          </p:nvPr>
        </p:nvSpPr>
        <p:spPr>
          <a:xfrm>
            <a:off x="1387475" y="682625"/>
            <a:ext cx="9144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solidFill>
                  <a:schemeClr val="tx1">
                    <a:lumMod val="75000"/>
                  </a:schemeClr>
                </a:solidFill>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1800">
                <a:solidFill>
                  <a:schemeClr val="tx1">
                    <a:lumMod val="75000"/>
                  </a:schemeClr>
                </a:solidFill>
              </a:defRPr>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22512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359998" y="1708150"/>
            <a:ext cx="36792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4" hasCustomPrompt="1"/>
          </p:nvPr>
        </p:nvSpPr>
        <p:spPr>
          <a:xfrm>
            <a:off x="4251326" y="1708150"/>
            <a:ext cx="36792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2"/>
          <p:cNvSpPr>
            <a:spLocks noGrp="1"/>
          </p:cNvSpPr>
          <p:nvPr>
            <p:ph idx="15" hasCustomPrompt="1"/>
          </p:nvPr>
        </p:nvSpPr>
        <p:spPr>
          <a:xfrm>
            <a:off x="8142653" y="1708150"/>
            <a:ext cx="36792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solidFill>
                  <a:schemeClr val="tx1">
                    <a:lumMod val="75000"/>
                  </a:schemeClr>
                </a:solidFill>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1800">
                <a:solidFill>
                  <a:schemeClr val="tx1">
                    <a:lumMod val="75000"/>
                  </a:schemeClr>
                </a:solidFill>
              </a:defRPr>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972380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solidFill>
                  <a:schemeClr val="tx1">
                    <a:lumMod val="75000"/>
                  </a:schemeClr>
                </a:solidFill>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1800">
                <a:solidFill>
                  <a:schemeClr val="tx1">
                    <a:lumMod val="75000"/>
                  </a:schemeClr>
                </a:solidFill>
              </a:defRPr>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279802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solidFill>
                  <a:schemeClr val="tx1">
                    <a:lumMod val="75000"/>
                  </a:schemeClr>
                </a:solidFill>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1800">
                <a:solidFill>
                  <a:schemeClr val="tx1">
                    <a:lumMod val="75000"/>
                  </a:schemeClr>
                </a:solidFill>
              </a:defRPr>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708201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638629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340385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927011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x1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Slide Number Placeholder 2"/>
          <p:cNvSpPr>
            <a:spLocks noGrp="1"/>
          </p:cNvSpPr>
          <p:nvPr>
            <p:ph type="sldNum" sz="quarter" idx="10"/>
          </p:nvPr>
        </p:nvSpPr>
        <p:spPr/>
        <p:txBody>
          <a:bodyPr/>
          <a:lstStyle/>
          <a:p>
            <a:fld id="{9784CBA3-D598-4B1F-BAA3-EE14B5154290}" type="slidenum">
              <a:rPr lang="en-AU" smtClean="0"/>
              <a:pPr/>
              <a:t>‹#›</a:t>
            </a:fld>
            <a:endParaRPr lang="en-AU" dirty="0"/>
          </a:p>
        </p:txBody>
      </p:sp>
      <p:sp>
        <p:nvSpPr>
          <p:cNvPr id="7" name="Content Placeholder 6"/>
          <p:cNvSpPr>
            <a:spLocks noGrp="1"/>
          </p:cNvSpPr>
          <p:nvPr>
            <p:ph sz="quarter" idx="11"/>
          </p:nvPr>
        </p:nvSpPr>
        <p:spPr>
          <a:xfrm>
            <a:off x="381001" y="1031840"/>
            <a:ext cx="11425767" cy="4790909"/>
          </a:xfrm>
        </p:spPr>
        <p:txBody>
          <a:bodyPr>
            <a:noAutofit/>
          </a:bodyPr>
          <a:lstStyle>
            <a:lvl1pPr>
              <a:defRPr b="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150393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5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Slide Number Placeholder 2"/>
          <p:cNvSpPr>
            <a:spLocks noGrp="1"/>
          </p:cNvSpPr>
          <p:nvPr>
            <p:ph type="sldNum" sz="quarter" idx="10"/>
          </p:nvPr>
        </p:nvSpPr>
        <p:spPr/>
        <p:txBody>
          <a:bodyPr/>
          <a:lstStyle/>
          <a:p>
            <a:fld id="{9784CBA3-D598-4B1F-BAA3-EE14B5154290}" type="slidenum">
              <a:rPr lang="en-AU" smtClean="0"/>
              <a:pPr/>
              <a:t>‹#›</a:t>
            </a:fld>
            <a:endParaRPr lang="en-AU" dirty="0"/>
          </a:p>
        </p:txBody>
      </p:sp>
    </p:spTree>
    <p:extLst>
      <p:ext uri="{BB962C8B-B14F-4D97-AF65-F5344CB8AC3E}">
        <p14:creationId xmlns:p14="http://schemas.microsoft.com/office/powerpoint/2010/main" val="13452504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solidFill>
                  <a:schemeClr val="tx1">
                    <a:lumMod val="75000"/>
                  </a:schemeClr>
                </a:solidFill>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58011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en-US"/>
              <a:t>Click icon to add picture</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lumMod val="75000"/>
                  </a:schemeClr>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334" t="3387" r="1092" b="4058"/>
          <a:stretch/>
        </p:blipFill>
        <p:spPr>
          <a:xfrm>
            <a:off x="368300" y="558800"/>
            <a:ext cx="1975911" cy="381000"/>
          </a:xfrm>
          <a:prstGeom prst="rect">
            <a:avLst/>
          </a:prstGeom>
        </p:spPr>
      </p:pic>
    </p:spTree>
    <p:extLst>
      <p:ext uri="{BB962C8B-B14F-4D97-AF65-F5344CB8AC3E}">
        <p14:creationId xmlns:p14="http://schemas.microsoft.com/office/powerpoint/2010/main" val="1422397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solidFill>
                  <a:schemeClr val="tx1">
                    <a:lumMod val="75000"/>
                  </a:schemeClr>
                </a:solidFill>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927787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365073" y="1708150"/>
            <a:ext cx="36792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2"/>
          <p:cNvSpPr>
            <a:spLocks noGrp="1"/>
          </p:cNvSpPr>
          <p:nvPr>
            <p:ph idx="14" hasCustomPrompt="1"/>
          </p:nvPr>
        </p:nvSpPr>
        <p:spPr>
          <a:xfrm>
            <a:off x="4256400" y="1708150"/>
            <a:ext cx="36792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5" hasCustomPrompt="1"/>
          </p:nvPr>
        </p:nvSpPr>
        <p:spPr>
          <a:xfrm>
            <a:off x="8142653" y="1708150"/>
            <a:ext cx="36792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solidFill>
                  <a:schemeClr val="tx1">
                    <a:lumMod val="75000"/>
                  </a:schemeClr>
                </a:solidFill>
              </a:defRPr>
            </a:lvl1pPr>
          </a:lstStyle>
          <a:p>
            <a:r>
              <a:rPr lang="en-GB" dirty="0"/>
              <a:t>Click to edit master title style</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517469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9" y="1708150"/>
            <a:ext cx="27144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3" y="1708150"/>
            <a:ext cx="27144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7" y="1708150"/>
            <a:ext cx="27144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solidFill>
                  <a:schemeClr val="tx1">
                    <a:lumMod val="75000"/>
                  </a:schemeClr>
                </a:solidFill>
              </a:defRPr>
            </a:lvl1pPr>
          </a:lstStyle>
          <a:p>
            <a:r>
              <a:rPr lang="en-GB" dirty="0"/>
              <a:t>Click to edit master title style</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20819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solidFill>
                  <a:schemeClr val="tx1">
                    <a:lumMod val="75000"/>
                  </a:schemeClr>
                </a:solidFill>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33470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lumMod val="75000"/>
                  </a:schemeClr>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7" name="Picture 6"/>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334" t="3387" r="1092" b="4058"/>
          <a:stretch/>
        </p:blipFill>
        <p:spPr>
          <a:xfrm>
            <a:off x="368300" y="558800"/>
            <a:ext cx="1975911" cy="381000"/>
          </a:xfrm>
          <a:prstGeom prst="rect">
            <a:avLst/>
          </a:prstGeom>
        </p:spPr>
      </p:pic>
    </p:spTree>
    <p:extLst>
      <p:ext uri="{BB962C8B-B14F-4D97-AF65-F5344CB8AC3E}">
        <p14:creationId xmlns:p14="http://schemas.microsoft.com/office/powerpoint/2010/main" val="4059614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Picture 5"/>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188" t="3497" r="1098" b="3193"/>
          <a:stretch/>
        </p:blipFill>
        <p:spPr bwMode="invGray">
          <a:xfrm>
            <a:off x="368300" y="558800"/>
            <a:ext cx="1962735" cy="381000"/>
          </a:xfrm>
          <a:prstGeom prst="rect">
            <a:avLst/>
          </a:prstGeom>
        </p:spPr>
      </p:pic>
    </p:spTree>
    <p:extLst>
      <p:ext uri="{BB962C8B-B14F-4D97-AF65-F5344CB8AC3E}">
        <p14:creationId xmlns:p14="http://schemas.microsoft.com/office/powerpoint/2010/main" val="4148569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en-US"/>
              <a:t>Click icon to add picture</a:t>
            </a:r>
            <a:endParaRPr lang="en-GB" dirty="0"/>
          </a:p>
        </p:txBody>
      </p:sp>
      <p:sp>
        <p:nvSpPr>
          <p:cNvPr id="8"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7" name="Picture 6"/>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188" t="3497" r="1098" b="3193"/>
          <a:stretch/>
        </p:blipFill>
        <p:spPr bwMode="invGray">
          <a:xfrm>
            <a:off x="368300" y="558800"/>
            <a:ext cx="1962735" cy="381000"/>
          </a:xfrm>
          <a:prstGeom prst="rect">
            <a:avLst/>
          </a:prstGeom>
        </p:spPr>
      </p:pic>
    </p:spTree>
    <p:extLst>
      <p:ext uri="{BB962C8B-B14F-4D97-AF65-F5344CB8AC3E}">
        <p14:creationId xmlns:p14="http://schemas.microsoft.com/office/powerpoint/2010/main" val="3140993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10" name="Picture 9"/>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l="1188" t="3497" r="1098" b="3193"/>
          <a:stretch/>
        </p:blipFill>
        <p:spPr bwMode="invGray">
          <a:xfrm>
            <a:off x="368300" y="558800"/>
            <a:ext cx="1962735" cy="381000"/>
          </a:xfrm>
          <a:prstGeom prst="rect">
            <a:avLst/>
          </a:prstGeom>
        </p:spPr>
      </p:pic>
    </p:spTree>
    <p:extLst>
      <p:ext uri="{BB962C8B-B14F-4D97-AF65-F5344CB8AC3E}">
        <p14:creationId xmlns:p14="http://schemas.microsoft.com/office/powerpoint/2010/main" val="2085141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lumMod val="75000"/>
                  </a:schemeClr>
                </a:solidFill>
              </a:defRPr>
            </a:lvl1pPr>
            <a:lvl2pPr marL="0" indent="0" algn="l">
              <a:spcBef>
                <a:spcPts val="200"/>
              </a:spcBef>
              <a:buNone/>
              <a:defRPr sz="2200" b="0">
                <a:solidFill>
                  <a:schemeClr val="tx1">
                    <a:lumMod val="75000"/>
                  </a:schemeClr>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400" b="0">
                <a:solidFill>
                  <a:schemeClr val="tx1">
                    <a:lumMod val="75000"/>
                  </a:schemeClr>
                </a:solidFill>
              </a:defRPr>
            </a:lvl1pPr>
            <a:lvl2pPr>
              <a:spcBef>
                <a:spcPts val="600"/>
              </a:spcBef>
              <a:defRPr sz="1400">
                <a:solidFill>
                  <a:schemeClr val="tx1">
                    <a:lumMod val="75000"/>
                  </a:schemeClr>
                </a:solidFill>
              </a:defRPr>
            </a:lvl2pPr>
            <a:lvl3pPr>
              <a:spcBef>
                <a:spcPts val="600"/>
              </a:spcBef>
              <a:defRPr sz="1400">
                <a:solidFill>
                  <a:schemeClr val="tx1">
                    <a:lumMod val="75000"/>
                  </a:schemeClr>
                </a:solidFill>
              </a:defRPr>
            </a:lvl3pPr>
            <a:lvl4pPr>
              <a:spcBef>
                <a:spcPts val="600"/>
              </a:spcBef>
              <a:defRPr sz="1400">
                <a:solidFill>
                  <a:schemeClr val="tx1">
                    <a:lumMod val="75000"/>
                  </a:schemeClr>
                </a:solidFill>
              </a:defRPr>
            </a:lvl4pPr>
            <a:lvl5pPr>
              <a:spcBef>
                <a:spcPts val="600"/>
              </a:spcBef>
              <a:defRPr sz="1400">
                <a:solidFill>
                  <a:schemeClr val="tx1">
                    <a:lumMod val="7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solidFill>
                  <a:schemeClr val="tx1">
                    <a:lumMod val="75000"/>
                  </a:schemeClr>
                </a:solidFill>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1800">
                <a:solidFill>
                  <a:schemeClr val="tx1">
                    <a:lumMod val="75000"/>
                  </a:schemeClr>
                </a:solidFill>
              </a:defRPr>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360202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1.xml"/><Relationship Id="rId7" Type="http://schemas.openxmlformats.org/officeDocument/2006/relationships/tags" Target="../tags/tag9.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theme" Target="../theme/theme2.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US"/>
              <a:t>Click to edit Master title style</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15.92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pic>
        <p:nvPicPr>
          <p:cNvPr id="34" name="Picture 33"/>
          <p:cNvPicPr>
            <a:picLocks noChangeAspect="1"/>
          </p:cNvPicPr>
          <p:nvPr userDrawn="1">
            <p:custDataLst>
              <p:tags r:id="rId20"/>
            </p:custDataLst>
          </p:nvPr>
        </p:nvPicPr>
        <p:blipFill rotWithShape="1">
          <a:blip r:embed="rId21">
            <a:extLst>
              <a:ext uri="{28A0092B-C50C-407E-A947-70E740481C1C}">
                <a14:useLocalDpi xmlns:a14="http://schemas.microsoft.com/office/drawing/2010/main" val="0"/>
              </a:ext>
            </a:extLst>
          </a:blip>
          <a:srcRect l="1305" t="3305" r="1093" b="4057"/>
          <a:stretch/>
        </p:blipFill>
        <p:spPr>
          <a:xfrm>
            <a:off x="360045" y="6383598"/>
            <a:ext cx="1045014" cy="201625"/>
          </a:xfrm>
          <a:prstGeom prst="rect">
            <a:avLst/>
          </a:prstGeom>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727" r:id="rId2"/>
    <p:sldLayoutId id="2147483738" r:id="rId3"/>
    <p:sldLayoutId id="2147483649" r:id="rId4"/>
    <p:sldLayoutId id="2147483728" r:id="rId5"/>
    <p:sldLayoutId id="2147483739" r:id="rId6"/>
    <p:sldLayoutId id="2147483697" r:id="rId7"/>
    <p:sldLayoutId id="2147483696" r:id="rId8"/>
    <p:sldLayoutId id="2147483668" r:id="rId9"/>
    <p:sldLayoutId id="2147483659" r:id="rId10"/>
    <p:sldLayoutId id="2147483721" r:id="rId11"/>
    <p:sldLayoutId id="2147483722" r:id="rId12"/>
    <p:sldLayoutId id="2147483726" r:id="rId13"/>
    <p:sldLayoutId id="2147483725" r:id="rId14"/>
    <p:sldLayoutId id="2147483744" r:id="rId15"/>
    <p:sldLayoutId id="2147483745" r:id="rId16"/>
    <p:sldLayoutId id="2147483746" r:id="rId17"/>
    <p:sldLayoutId id="2147483747"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7451"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GB" dirty="0"/>
              <a:t>Click to edit master title style</a:t>
            </a:r>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3" name="Group 2"/>
          <p:cNvGrpSpPr/>
          <p:nvPr userDrawn="1"/>
        </p:nvGrpSpPr>
        <p:grpSpPr>
          <a:xfrm>
            <a:off x="-1143000" y="-600255"/>
            <a:ext cx="13680281" cy="6725246"/>
            <a:chOff x="-1143000" y="-600255"/>
            <a:chExt cx="13680281" cy="6725246"/>
          </a:xfrm>
        </p:grpSpPr>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grpSp>
          <p:nvGrpSpPr>
            <p:cNvPr id="2" name="Group 1"/>
            <p:cNvGrpSpPr/>
            <p:nvPr userDrawn="1"/>
          </p:nvGrpSpPr>
          <p:grpSpPr>
            <a:xfrm>
              <a:off x="-1143000" y="-600255"/>
              <a:ext cx="13680281" cy="6720255"/>
              <a:chOff x="-1143000" y="-600255"/>
              <a:chExt cx="13680281" cy="6720255"/>
            </a:xfrm>
          </p:grpSpPr>
          <p:cxnSp>
            <p:nvCxnSpPr>
              <p:cNvPr id="97" name="Straight Connector 96"/>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1" name="TextBox 10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102" name="TextBox 101"/>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103" name="TextBox 102"/>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104" name="TextBox 103"/>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 cm</a:t>
                </a:r>
              </a:p>
            </p:txBody>
          </p:sp>
          <p:sp>
            <p:nvSpPr>
              <p:cNvPr id="105" name="TextBox 104"/>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15.92 cm</a:t>
                </a:r>
              </a:p>
            </p:txBody>
          </p:sp>
          <p:cxnSp>
            <p:nvCxnSpPr>
              <p:cNvPr id="106" name="Straight Connector 105"/>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7" name="TextBox 106"/>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108" name="TextBox 107"/>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109" name="TextBox 108"/>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110" name="TextBox 109"/>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111" name="Straight Connector 110"/>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12" name="TextBox 111"/>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13" name="TextBox 112"/>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14" name="Straight Connector 11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16" name="TextBox 11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17" name="Straight Connector 116"/>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19" name="TextBox 11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20" name="TextBox 11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a:solidFill>
                      <a:schemeClr val="tx1"/>
                    </a:solidFill>
                  </a:rPr>
                  <a:t>Title Top</a:t>
                </a:r>
                <a:endParaRPr lang="en-GB" sz="800" dirty="0">
                  <a:solidFill>
                    <a:schemeClr val="tx1"/>
                  </a:solidFill>
                </a:endParaRPr>
              </a:p>
            </p:txBody>
          </p:sp>
        </p:grpSp>
      </p:grpSp>
      <p:pic>
        <p:nvPicPr>
          <p:cNvPr id="35" name="Picture 34"/>
          <p:cNvPicPr>
            <a:picLocks noChangeAspect="1"/>
          </p:cNvPicPr>
          <p:nvPr userDrawn="1">
            <p:custDataLst>
              <p:tags r:id="rId7"/>
            </p:custDataLst>
          </p:nvPr>
        </p:nvPicPr>
        <p:blipFill rotWithShape="1">
          <a:blip r:embed="rId8">
            <a:extLst>
              <a:ext uri="{28A0092B-C50C-407E-A947-70E740481C1C}">
                <a14:useLocalDpi xmlns:a14="http://schemas.microsoft.com/office/drawing/2010/main" val="0"/>
              </a:ext>
            </a:extLst>
          </a:blip>
          <a:srcRect l="1305" t="3305" r="1093" b="4057"/>
          <a:stretch/>
        </p:blipFill>
        <p:spPr>
          <a:xfrm>
            <a:off x="360045" y="6383598"/>
            <a:ext cx="1045014" cy="201625"/>
          </a:xfrm>
          <a:prstGeom prst="rect">
            <a:avLst/>
          </a:prstGeom>
        </p:spPr>
      </p:pic>
    </p:spTree>
    <p:extLst>
      <p:ext uri="{BB962C8B-B14F-4D97-AF65-F5344CB8AC3E}">
        <p14:creationId xmlns:p14="http://schemas.microsoft.com/office/powerpoint/2010/main" val="235839708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000" b="1" kern="1200">
          <a:solidFill>
            <a:schemeClr val="tx1">
              <a:lumMod val="75000"/>
            </a:schemeClr>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lumMod val="75000"/>
            </a:schemeClr>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lumMod val="75000"/>
            </a:schemeClr>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lumMod val="75000"/>
            </a:schemeClr>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lumMod val="75000"/>
            </a:schemeClr>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8" userDrawn="1">
          <p15:clr>
            <a:srgbClr val="F26B43"/>
          </p15:clr>
        </p15:guide>
        <p15:guide id="2" orient="horz" pos="2160" userDrawn="1">
          <p15:clr>
            <a:srgbClr val="F26B43"/>
          </p15:clr>
        </p15:guide>
        <p15:guide id="13" pos="3780" userDrawn="1">
          <p15:clr>
            <a:srgbClr val="F26B43"/>
          </p15:clr>
        </p15:guide>
        <p15:guide id="14" pos="3900" userDrawn="1">
          <p15:clr>
            <a:srgbClr val="F26B43"/>
          </p15:clr>
        </p15:guide>
        <p15:guide id="25" pos="7451" userDrawn="1">
          <p15:clr>
            <a:srgbClr val="F26B43"/>
          </p15:clr>
        </p15:guide>
        <p15:guide id="28" orient="horz" pos="1077" userDrawn="1">
          <p15:clr>
            <a:srgbClr val="F26B43"/>
          </p15:clr>
        </p15:guide>
        <p15:guide id="29" orient="horz" pos="270" userDrawn="1">
          <p15:clr>
            <a:srgbClr val="F26B43"/>
          </p15:clr>
        </p15:guide>
        <p15:guide id="33" orient="horz" pos="3600" userDrawn="1">
          <p15:clr>
            <a:srgbClr val="F26B43"/>
          </p15:clr>
        </p15:guide>
        <p15:guide id="34"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3.xml"/><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4.xml"/><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5.xml"/><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10.xml"/><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11.xml"/><Relationship Id="rId7"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12.xml"/><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2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13.xml"/><Relationship Id="rId7"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2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14.xml"/><Relationship Id="rId7"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18.xml"/><Relationship Id="rId7"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3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19.xml"/><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3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20.xml"/><Relationship Id="rId7"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3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21.xml"/><Relationship Id="rId7"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3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22.xml"/><Relationship Id="rId7"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35.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slideLayout" Target="../slideLayouts/slideLayout18.xml"/><Relationship Id="rId4" Type="http://schemas.openxmlformats.org/officeDocument/2006/relationships/tags" Target="../tags/tag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7.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package" Target="../embeddings/Microsoft_Excel_Worksheet1.xlsx"/><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1.xml"/><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hart" Target="../charts/chart2.xml"/><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2650C59-E73C-4A12-ABF8-CFEBFFE86C3F}"/>
              </a:ext>
            </a:extLst>
          </p:cNvPr>
          <p:cNvPicPr>
            <a:picLocks noChangeAspect="1"/>
          </p:cNvPicPr>
          <p:nvPr/>
        </p:nvPicPr>
        <p:blipFill>
          <a:blip r:embed="rId3"/>
          <a:stretch>
            <a:fillRect/>
          </a:stretch>
        </p:blipFill>
        <p:spPr>
          <a:xfrm>
            <a:off x="6096000" y="441158"/>
            <a:ext cx="5669378" cy="5253271"/>
          </a:xfrm>
          <a:prstGeom prst="rect">
            <a:avLst/>
          </a:prstGeom>
        </p:spPr>
      </p:pic>
      <p:sp>
        <p:nvSpPr>
          <p:cNvPr id="20" name="Rectangle 19">
            <a:extLst>
              <a:ext uri="{FF2B5EF4-FFF2-40B4-BE49-F238E27FC236}">
                <a16:creationId xmlns:a16="http://schemas.microsoft.com/office/drawing/2014/main" id="{2AE03D4B-F772-472F-8798-2E7C79B8BF71}"/>
              </a:ext>
            </a:extLst>
          </p:cNvPr>
          <p:cNvSpPr/>
          <p:nvPr/>
        </p:nvSpPr>
        <p:spPr>
          <a:xfrm>
            <a:off x="0" y="20378"/>
            <a:ext cx="12230282" cy="6886744"/>
          </a:xfrm>
          <a:prstGeom prst="rect">
            <a:avLst/>
          </a:prstGeom>
          <a:gradFill flip="none" rotWithShape="1">
            <a:gsLst>
              <a:gs pos="0">
                <a:schemeClr val="bg1">
                  <a:alpha val="43000"/>
                </a:schemeClr>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GB" sz="1600" dirty="0"/>
          </a:p>
        </p:txBody>
      </p:sp>
      <p:pic>
        <p:nvPicPr>
          <p:cNvPr id="11" name="Picture 10">
            <a:extLst>
              <a:ext uri="{FF2B5EF4-FFF2-40B4-BE49-F238E27FC236}">
                <a16:creationId xmlns:a16="http://schemas.microsoft.com/office/drawing/2014/main" id="{53E85A87-BF0B-4BED-A7B5-D88C0594CDD1}"/>
              </a:ext>
            </a:extLst>
          </p:cNvPr>
          <p:cNvPicPr>
            <a:picLocks noChangeAspect="1"/>
          </p:cNvPicPr>
          <p:nvPr/>
        </p:nvPicPr>
        <p:blipFill>
          <a:blip r:embed="rId4"/>
          <a:stretch>
            <a:fillRect/>
          </a:stretch>
        </p:blipFill>
        <p:spPr>
          <a:xfrm>
            <a:off x="9876327" y="5878957"/>
            <a:ext cx="1828796" cy="457199"/>
          </a:xfrm>
          <a:prstGeom prst="rect">
            <a:avLst/>
          </a:prstGeom>
        </p:spPr>
      </p:pic>
      <p:sp>
        <p:nvSpPr>
          <p:cNvPr id="9" name="Subtitle 5">
            <a:extLst>
              <a:ext uri="{FF2B5EF4-FFF2-40B4-BE49-F238E27FC236}">
                <a16:creationId xmlns:a16="http://schemas.microsoft.com/office/drawing/2014/main" id="{F7A72437-8F5C-4919-9879-B53172CF8A42}"/>
              </a:ext>
            </a:extLst>
          </p:cNvPr>
          <p:cNvSpPr>
            <a:spLocks noGrp="1"/>
          </p:cNvSpPr>
          <p:nvPr>
            <p:ph type="subTitle" idx="1"/>
          </p:nvPr>
        </p:nvSpPr>
        <p:spPr>
          <a:xfrm>
            <a:off x="306910" y="3146902"/>
            <a:ext cx="7741820" cy="1882298"/>
          </a:xfrm>
        </p:spPr>
        <p:txBody>
          <a:bodyPr>
            <a:normAutofit fontScale="92500" lnSpcReduction="10000"/>
          </a:bodyPr>
          <a:lstStyle/>
          <a:p>
            <a:r>
              <a:rPr lang="en-US" dirty="0"/>
              <a:t>Study in Norway, Sweden, Denmark, Finland, UK, France, Spain and Hungary </a:t>
            </a:r>
          </a:p>
          <a:p>
            <a:endParaRPr lang="en-US" dirty="0"/>
          </a:p>
          <a:p>
            <a:r>
              <a:rPr lang="en-US" dirty="0"/>
              <a:t>Conducted by Kantar on behalf of </a:t>
            </a:r>
          </a:p>
          <a:p>
            <a:r>
              <a:rPr lang="en-US" dirty="0"/>
              <a:t>Norwegian Fruit and Vegetable Marketing Board (OFG)</a:t>
            </a:r>
          </a:p>
          <a:p>
            <a:r>
              <a:rPr lang="en-US" sz="1600" dirty="0">
                <a:solidFill>
                  <a:schemeClr val="bg1">
                    <a:lumMod val="50000"/>
                  </a:schemeClr>
                </a:solidFill>
              </a:rPr>
              <a:t>September 2019</a:t>
            </a:r>
          </a:p>
        </p:txBody>
      </p:sp>
      <p:sp>
        <p:nvSpPr>
          <p:cNvPr id="10" name="Title 4">
            <a:extLst>
              <a:ext uri="{FF2B5EF4-FFF2-40B4-BE49-F238E27FC236}">
                <a16:creationId xmlns:a16="http://schemas.microsoft.com/office/drawing/2014/main" id="{927FB4F6-12B8-4006-A4BF-FD5654DAC840}"/>
              </a:ext>
            </a:extLst>
          </p:cNvPr>
          <p:cNvSpPr txBox="1">
            <a:spLocks/>
          </p:cNvSpPr>
          <p:nvPr/>
        </p:nvSpPr>
        <p:spPr>
          <a:xfrm>
            <a:off x="400260" y="887028"/>
            <a:ext cx="7035520" cy="1787237"/>
          </a:xfrm>
          <a:prstGeom prst="rect">
            <a:avLst/>
          </a:prstGeom>
        </p:spPr>
        <p:txBody>
          <a:bodyPr vert="horz" lIns="0" tIns="0" rIns="0" bIns="0" rtlCol="0" anchor="b">
            <a:noAutofit/>
          </a:bodyP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r>
              <a:rPr lang="en-US" dirty="0"/>
              <a:t>Consumption of fruit and vegetables in Europe</a:t>
            </a:r>
          </a:p>
        </p:txBody>
      </p:sp>
    </p:spTree>
    <p:extLst>
      <p:ext uri="{BB962C8B-B14F-4D97-AF65-F5344CB8AC3E}">
        <p14:creationId xmlns:p14="http://schemas.microsoft.com/office/powerpoint/2010/main" val="52994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10</a:t>
            </a:fld>
            <a:endParaRPr lang="en-GB" dirty="0">
              <a:solidFill>
                <a:srgbClr val="717171"/>
              </a:solidFill>
            </a:endParaRPr>
          </a:p>
        </p:txBody>
      </p:sp>
      <p:sp>
        <p:nvSpPr>
          <p:cNvPr id="7" name="Text Placeholder 6"/>
          <p:cNvSpPr>
            <a:spLocks noGrp="1"/>
          </p:cNvSpPr>
          <p:nvPr>
            <p:ph type="body" sz="quarter" idx="18"/>
          </p:nvPr>
        </p:nvSpPr>
        <p:spPr>
          <a:xfrm>
            <a:off x="6166338" y="6232735"/>
            <a:ext cx="4670778" cy="197792"/>
          </a:xfrm>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125862146"/>
              </p:ext>
            </p:extLst>
          </p:nvPr>
        </p:nvGraphicFramePr>
        <p:xfrm>
          <a:off x="2743701" y="1209933"/>
          <a:ext cx="9829539" cy="4890242"/>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11" name="Picture 10"/>
          <p:cNvPicPr>
            <a:picLocks noChangeAspect="1"/>
          </p:cNvPicPr>
          <p:nvPr/>
        </p:nvPicPr>
        <p:blipFill>
          <a:blip r:embed="rId4"/>
          <a:stretch>
            <a:fillRect/>
          </a:stretch>
        </p:blipFill>
        <p:spPr>
          <a:xfrm>
            <a:off x="1123740" y="2004165"/>
            <a:ext cx="629904" cy="417991"/>
          </a:xfrm>
          <a:prstGeom prst="rect">
            <a:avLst/>
          </a:prstGeom>
        </p:spPr>
      </p:pic>
      <p:pic>
        <p:nvPicPr>
          <p:cNvPr id="12" name="Picture 11"/>
          <p:cNvPicPr>
            <a:picLocks noChangeAspect="1"/>
          </p:cNvPicPr>
          <p:nvPr/>
        </p:nvPicPr>
        <p:blipFill>
          <a:blip r:embed="rId5"/>
          <a:stretch>
            <a:fillRect/>
          </a:stretch>
        </p:blipFill>
        <p:spPr>
          <a:xfrm>
            <a:off x="1077238" y="4059841"/>
            <a:ext cx="646394" cy="428587"/>
          </a:xfrm>
          <a:prstGeom prst="rect">
            <a:avLst/>
          </a:prstGeom>
        </p:spPr>
      </p:pic>
      <p:pic>
        <p:nvPicPr>
          <p:cNvPr id="13" name="Picture 12"/>
          <p:cNvPicPr>
            <a:picLocks noChangeAspect="1"/>
          </p:cNvPicPr>
          <p:nvPr/>
        </p:nvPicPr>
        <p:blipFill>
          <a:blip r:embed="rId6"/>
          <a:stretch>
            <a:fillRect/>
          </a:stretch>
        </p:blipFill>
        <p:spPr>
          <a:xfrm>
            <a:off x="1120264" y="2530259"/>
            <a:ext cx="603890" cy="376368"/>
          </a:xfrm>
          <a:prstGeom prst="rect">
            <a:avLst/>
          </a:prstGeom>
        </p:spPr>
      </p:pic>
      <p:pic>
        <p:nvPicPr>
          <p:cNvPr id="14" name="Picture 13"/>
          <p:cNvPicPr>
            <a:picLocks noChangeAspect="1"/>
          </p:cNvPicPr>
          <p:nvPr/>
        </p:nvPicPr>
        <p:blipFill>
          <a:blip r:embed="rId7"/>
          <a:stretch>
            <a:fillRect/>
          </a:stretch>
        </p:blipFill>
        <p:spPr>
          <a:xfrm>
            <a:off x="1094733" y="3620022"/>
            <a:ext cx="581080" cy="354317"/>
          </a:xfrm>
          <a:prstGeom prst="rect">
            <a:avLst/>
          </a:prstGeom>
        </p:spPr>
      </p:pic>
      <p:pic>
        <p:nvPicPr>
          <p:cNvPr id="15" name="Picture 14"/>
          <p:cNvPicPr>
            <a:picLocks noChangeAspect="1"/>
          </p:cNvPicPr>
          <p:nvPr/>
        </p:nvPicPr>
        <p:blipFill>
          <a:blip r:embed="rId8"/>
          <a:stretch>
            <a:fillRect/>
          </a:stretch>
        </p:blipFill>
        <p:spPr>
          <a:xfrm>
            <a:off x="1098640" y="3043823"/>
            <a:ext cx="642478" cy="400835"/>
          </a:xfrm>
          <a:prstGeom prst="rect">
            <a:avLst/>
          </a:prstGeom>
        </p:spPr>
      </p:pic>
      <p:pic>
        <p:nvPicPr>
          <p:cNvPr id="16" name="Picture 15"/>
          <p:cNvPicPr>
            <a:picLocks noChangeAspect="1"/>
          </p:cNvPicPr>
          <p:nvPr/>
        </p:nvPicPr>
        <p:blipFill>
          <a:blip r:embed="rId9"/>
          <a:stretch>
            <a:fillRect/>
          </a:stretch>
        </p:blipFill>
        <p:spPr>
          <a:xfrm>
            <a:off x="1127343" y="4579072"/>
            <a:ext cx="629364" cy="356183"/>
          </a:xfrm>
          <a:prstGeom prst="rect">
            <a:avLst/>
          </a:prstGeom>
        </p:spPr>
      </p:pic>
      <p:pic>
        <p:nvPicPr>
          <p:cNvPr id="17" name="Picture 16"/>
          <p:cNvPicPr>
            <a:picLocks noChangeAspect="1"/>
          </p:cNvPicPr>
          <p:nvPr/>
        </p:nvPicPr>
        <p:blipFill>
          <a:blip r:embed="rId10"/>
          <a:stretch>
            <a:fillRect/>
          </a:stretch>
        </p:blipFill>
        <p:spPr>
          <a:xfrm>
            <a:off x="1089312" y="5060516"/>
            <a:ext cx="660000" cy="395740"/>
          </a:xfrm>
          <a:prstGeom prst="rect">
            <a:avLst/>
          </a:prstGeom>
        </p:spPr>
      </p:pic>
      <p:sp>
        <p:nvSpPr>
          <p:cNvPr id="2" name="TextBox 1"/>
          <p:cNvSpPr txBox="1"/>
          <p:nvPr/>
        </p:nvSpPr>
        <p:spPr>
          <a:xfrm>
            <a:off x="2009669" y="2080148"/>
            <a:ext cx="834013" cy="215444"/>
          </a:xfrm>
          <a:prstGeom prst="rect">
            <a:avLst/>
          </a:prstGeom>
          <a:noFill/>
        </p:spPr>
        <p:txBody>
          <a:bodyPr wrap="square" lIns="0" tIns="0" rIns="0" bIns="0" rtlCol="0">
            <a:spAutoFit/>
          </a:bodyPr>
          <a:lstStyle/>
          <a:p>
            <a:r>
              <a:rPr lang="nb-NO" sz="1400" dirty="0"/>
              <a:t>Norway</a:t>
            </a:r>
          </a:p>
        </p:txBody>
      </p:sp>
      <p:sp>
        <p:nvSpPr>
          <p:cNvPr id="18" name="TextBox 17"/>
          <p:cNvSpPr txBox="1"/>
          <p:nvPr/>
        </p:nvSpPr>
        <p:spPr>
          <a:xfrm>
            <a:off x="2061587" y="3124510"/>
            <a:ext cx="834013" cy="215444"/>
          </a:xfrm>
          <a:prstGeom prst="rect">
            <a:avLst/>
          </a:prstGeom>
          <a:noFill/>
        </p:spPr>
        <p:txBody>
          <a:bodyPr wrap="square" lIns="0" tIns="0" rIns="0" bIns="0" rtlCol="0">
            <a:spAutoFit/>
          </a:bodyPr>
          <a:lstStyle/>
          <a:p>
            <a:r>
              <a:rPr lang="nb-NO" sz="1400" dirty="0" err="1"/>
              <a:t>Denmark</a:t>
            </a:r>
            <a:endParaRPr lang="nb-NO" sz="1400" dirty="0"/>
          </a:p>
        </p:txBody>
      </p:sp>
      <p:sp>
        <p:nvSpPr>
          <p:cNvPr id="19" name="TextBox 18"/>
          <p:cNvSpPr txBox="1"/>
          <p:nvPr/>
        </p:nvSpPr>
        <p:spPr>
          <a:xfrm>
            <a:off x="2083358" y="3661225"/>
            <a:ext cx="834013" cy="215444"/>
          </a:xfrm>
          <a:prstGeom prst="rect">
            <a:avLst/>
          </a:prstGeom>
          <a:noFill/>
        </p:spPr>
        <p:txBody>
          <a:bodyPr wrap="square" lIns="0" tIns="0" rIns="0" bIns="0" rtlCol="0">
            <a:spAutoFit/>
          </a:bodyPr>
          <a:lstStyle/>
          <a:p>
            <a:r>
              <a:rPr lang="nb-NO" sz="1400" dirty="0"/>
              <a:t>Finland</a:t>
            </a:r>
          </a:p>
        </p:txBody>
      </p:sp>
      <p:sp>
        <p:nvSpPr>
          <p:cNvPr id="20" name="TextBox 19"/>
          <p:cNvSpPr txBox="1"/>
          <p:nvPr/>
        </p:nvSpPr>
        <p:spPr>
          <a:xfrm>
            <a:off x="2064936" y="4175366"/>
            <a:ext cx="834013" cy="215444"/>
          </a:xfrm>
          <a:prstGeom prst="rect">
            <a:avLst/>
          </a:prstGeom>
          <a:noFill/>
        </p:spPr>
        <p:txBody>
          <a:bodyPr wrap="square" lIns="0" tIns="0" rIns="0" bIns="0" rtlCol="0">
            <a:spAutoFit/>
          </a:bodyPr>
          <a:lstStyle/>
          <a:p>
            <a:r>
              <a:rPr lang="nb-NO" sz="1400" dirty="0"/>
              <a:t>UK</a:t>
            </a:r>
          </a:p>
        </p:txBody>
      </p:sp>
      <p:sp>
        <p:nvSpPr>
          <p:cNvPr id="21" name="TextBox 20"/>
          <p:cNvSpPr txBox="1"/>
          <p:nvPr/>
        </p:nvSpPr>
        <p:spPr>
          <a:xfrm>
            <a:off x="2056561" y="4692260"/>
            <a:ext cx="834013" cy="215444"/>
          </a:xfrm>
          <a:prstGeom prst="rect">
            <a:avLst/>
          </a:prstGeom>
          <a:noFill/>
        </p:spPr>
        <p:txBody>
          <a:bodyPr wrap="square" lIns="0" tIns="0" rIns="0" bIns="0" rtlCol="0">
            <a:spAutoFit/>
          </a:bodyPr>
          <a:lstStyle/>
          <a:p>
            <a:r>
              <a:rPr lang="nb-NO" sz="1400" dirty="0"/>
              <a:t>France</a:t>
            </a:r>
          </a:p>
        </p:txBody>
      </p:sp>
      <p:sp>
        <p:nvSpPr>
          <p:cNvPr id="22" name="TextBox 21"/>
          <p:cNvSpPr txBox="1"/>
          <p:nvPr/>
        </p:nvSpPr>
        <p:spPr>
          <a:xfrm>
            <a:off x="2035524" y="5196352"/>
            <a:ext cx="834013" cy="215444"/>
          </a:xfrm>
          <a:prstGeom prst="rect">
            <a:avLst/>
          </a:prstGeom>
          <a:noFill/>
        </p:spPr>
        <p:txBody>
          <a:bodyPr wrap="square" lIns="0" tIns="0" rIns="0" bIns="0" rtlCol="0">
            <a:spAutoFit/>
          </a:bodyPr>
          <a:lstStyle/>
          <a:p>
            <a:r>
              <a:rPr lang="nb-NO" sz="1400" dirty="0"/>
              <a:t>Spain</a:t>
            </a:r>
          </a:p>
        </p:txBody>
      </p:sp>
      <p:sp>
        <p:nvSpPr>
          <p:cNvPr id="23" name="TextBox 22"/>
          <p:cNvSpPr txBox="1"/>
          <p:nvPr/>
        </p:nvSpPr>
        <p:spPr>
          <a:xfrm>
            <a:off x="2002971" y="2600917"/>
            <a:ext cx="834013" cy="215444"/>
          </a:xfrm>
          <a:prstGeom prst="rect">
            <a:avLst/>
          </a:prstGeom>
          <a:noFill/>
        </p:spPr>
        <p:txBody>
          <a:bodyPr wrap="square" lIns="0" tIns="0" rIns="0" bIns="0" rtlCol="0">
            <a:spAutoFit/>
          </a:bodyPr>
          <a:lstStyle/>
          <a:p>
            <a:r>
              <a:rPr lang="nb-NO" sz="1400" dirty="0" err="1"/>
              <a:t>Sweden</a:t>
            </a:r>
            <a:endParaRPr lang="nb-NO" sz="1400" dirty="0"/>
          </a:p>
        </p:txBody>
      </p:sp>
      <p:sp>
        <p:nvSpPr>
          <p:cNvPr id="24" name="TextBox 23"/>
          <p:cNvSpPr txBox="1"/>
          <p:nvPr/>
        </p:nvSpPr>
        <p:spPr>
          <a:xfrm>
            <a:off x="2025086" y="5724532"/>
            <a:ext cx="834013" cy="215444"/>
          </a:xfrm>
          <a:prstGeom prst="rect">
            <a:avLst/>
          </a:prstGeom>
          <a:noFill/>
        </p:spPr>
        <p:txBody>
          <a:bodyPr wrap="square" lIns="0" tIns="0" rIns="0" bIns="0" rtlCol="0">
            <a:spAutoFit/>
          </a:bodyPr>
          <a:lstStyle/>
          <a:p>
            <a:r>
              <a:rPr lang="en-US" sz="1400" dirty="0"/>
              <a:t>Hungary</a:t>
            </a:r>
          </a:p>
        </p:txBody>
      </p:sp>
      <p:pic>
        <p:nvPicPr>
          <p:cNvPr id="25" name="Picture 24"/>
          <p:cNvPicPr>
            <a:picLocks noChangeAspect="1"/>
          </p:cNvPicPr>
          <p:nvPr/>
        </p:nvPicPr>
        <p:blipFill>
          <a:blip r:embed="rId11"/>
          <a:stretch>
            <a:fillRect/>
          </a:stretch>
        </p:blipFill>
        <p:spPr>
          <a:xfrm>
            <a:off x="1077239" y="5667335"/>
            <a:ext cx="642965" cy="321483"/>
          </a:xfrm>
          <a:prstGeom prst="rect">
            <a:avLst/>
          </a:prstGeom>
        </p:spPr>
      </p:pic>
      <p:sp>
        <p:nvSpPr>
          <p:cNvPr id="26" name="Title 3"/>
          <p:cNvSpPr>
            <a:spLocks noGrp="1"/>
          </p:cNvSpPr>
          <p:nvPr>
            <p:ph type="title"/>
          </p:nvPr>
        </p:nvSpPr>
        <p:spPr>
          <a:xfrm>
            <a:off x="359999" y="430717"/>
            <a:ext cx="11466875" cy="404119"/>
          </a:xfrm>
        </p:spPr>
        <p:txBody>
          <a:bodyPr/>
          <a:lstStyle/>
          <a:p>
            <a:r>
              <a:rPr lang="en-US" b="0" dirty="0"/>
              <a:t>How many glasses of juice (not nectar) do you usually drink? </a:t>
            </a:r>
            <a:endParaRPr lang="nb-NO" b="0" dirty="0"/>
          </a:p>
        </p:txBody>
      </p:sp>
      <p:sp>
        <p:nvSpPr>
          <p:cNvPr id="27" name="TextBox 26">
            <a:extLst>
              <a:ext uri="{FF2B5EF4-FFF2-40B4-BE49-F238E27FC236}">
                <a16:creationId xmlns:a16="http://schemas.microsoft.com/office/drawing/2014/main" id="{D66AEE83-9912-46FB-A2D6-90057CF7D442}"/>
              </a:ext>
            </a:extLst>
          </p:cNvPr>
          <p:cNvSpPr txBox="1"/>
          <p:nvPr/>
        </p:nvSpPr>
        <p:spPr>
          <a:xfrm>
            <a:off x="11201400" y="5828076"/>
            <a:ext cx="330994" cy="246221"/>
          </a:xfrm>
          <a:prstGeom prst="rect">
            <a:avLst/>
          </a:prstGeom>
          <a:noFill/>
        </p:spPr>
        <p:txBody>
          <a:bodyPr wrap="square" lIns="0" tIns="0" rIns="0" bIns="0" rtlCol="0">
            <a:spAutoFit/>
          </a:bodyPr>
          <a:lstStyle/>
          <a:p>
            <a:r>
              <a:rPr lang="nb-NO" sz="1600" dirty="0"/>
              <a:t>%</a:t>
            </a:r>
          </a:p>
        </p:txBody>
      </p:sp>
    </p:spTree>
    <p:extLst>
      <p:ext uri="{BB962C8B-B14F-4D97-AF65-F5344CB8AC3E}">
        <p14:creationId xmlns:p14="http://schemas.microsoft.com/office/powerpoint/2010/main" val="1630650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11</a:t>
            </a:fld>
            <a:endParaRPr lang="en-GB" dirty="0">
              <a:solidFill>
                <a:srgbClr val="717171"/>
              </a:solidFill>
            </a:endParaRPr>
          </a:p>
        </p:txBody>
      </p:sp>
      <p:sp>
        <p:nvSpPr>
          <p:cNvPr id="7" name="Text Placeholder 6"/>
          <p:cNvSpPr>
            <a:spLocks noGrp="1"/>
          </p:cNvSpPr>
          <p:nvPr>
            <p:ph type="body" sz="quarter" idx="18"/>
          </p:nvPr>
        </p:nvSpPr>
        <p:spPr>
          <a:xfrm>
            <a:off x="6166338" y="6232735"/>
            <a:ext cx="4670778" cy="197792"/>
          </a:xfrm>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3573242932"/>
              </p:ext>
            </p:extLst>
          </p:nvPr>
        </p:nvGraphicFramePr>
        <p:xfrm>
          <a:off x="2743701" y="1209933"/>
          <a:ext cx="9829539" cy="4890242"/>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11" name="Picture 10"/>
          <p:cNvPicPr>
            <a:picLocks noChangeAspect="1"/>
          </p:cNvPicPr>
          <p:nvPr/>
        </p:nvPicPr>
        <p:blipFill>
          <a:blip r:embed="rId4"/>
          <a:stretch>
            <a:fillRect/>
          </a:stretch>
        </p:blipFill>
        <p:spPr>
          <a:xfrm>
            <a:off x="1123740" y="2004165"/>
            <a:ext cx="629904" cy="417991"/>
          </a:xfrm>
          <a:prstGeom prst="rect">
            <a:avLst/>
          </a:prstGeom>
        </p:spPr>
      </p:pic>
      <p:pic>
        <p:nvPicPr>
          <p:cNvPr id="12" name="Picture 11"/>
          <p:cNvPicPr>
            <a:picLocks noChangeAspect="1"/>
          </p:cNvPicPr>
          <p:nvPr/>
        </p:nvPicPr>
        <p:blipFill>
          <a:blip r:embed="rId5"/>
          <a:stretch>
            <a:fillRect/>
          </a:stretch>
        </p:blipFill>
        <p:spPr>
          <a:xfrm>
            <a:off x="1077238" y="4059841"/>
            <a:ext cx="646394" cy="428587"/>
          </a:xfrm>
          <a:prstGeom prst="rect">
            <a:avLst/>
          </a:prstGeom>
        </p:spPr>
      </p:pic>
      <p:pic>
        <p:nvPicPr>
          <p:cNvPr id="13" name="Picture 12"/>
          <p:cNvPicPr>
            <a:picLocks noChangeAspect="1"/>
          </p:cNvPicPr>
          <p:nvPr/>
        </p:nvPicPr>
        <p:blipFill>
          <a:blip r:embed="rId6"/>
          <a:stretch>
            <a:fillRect/>
          </a:stretch>
        </p:blipFill>
        <p:spPr>
          <a:xfrm>
            <a:off x="1120264" y="2530259"/>
            <a:ext cx="603890" cy="376368"/>
          </a:xfrm>
          <a:prstGeom prst="rect">
            <a:avLst/>
          </a:prstGeom>
        </p:spPr>
      </p:pic>
      <p:pic>
        <p:nvPicPr>
          <p:cNvPr id="14" name="Picture 13"/>
          <p:cNvPicPr>
            <a:picLocks noChangeAspect="1"/>
          </p:cNvPicPr>
          <p:nvPr/>
        </p:nvPicPr>
        <p:blipFill>
          <a:blip r:embed="rId7"/>
          <a:stretch>
            <a:fillRect/>
          </a:stretch>
        </p:blipFill>
        <p:spPr>
          <a:xfrm>
            <a:off x="1094733" y="3620022"/>
            <a:ext cx="581080" cy="354317"/>
          </a:xfrm>
          <a:prstGeom prst="rect">
            <a:avLst/>
          </a:prstGeom>
        </p:spPr>
      </p:pic>
      <p:pic>
        <p:nvPicPr>
          <p:cNvPr id="15" name="Picture 14"/>
          <p:cNvPicPr>
            <a:picLocks noChangeAspect="1"/>
          </p:cNvPicPr>
          <p:nvPr/>
        </p:nvPicPr>
        <p:blipFill>
          <a:blip r:embed="rId8"/>
          <a:stretch>
            <a:fillRect/>
          </a:stretch>
        </p:blipFill>
        <p:spPr>
          <a:xfrm>
            <a:off x="1098640" y="3043823"/>
            <a:ext cx="642478" cy="400835"/>
          </a:xfrm>
          <a:prstGeom prst="rect">
            <a:avLst/>
          </a:prstGeom>
        </p:spPr>
      </p:pic>
      <p:pic>
        <p:nvPicPr>
          <p:cNvPr id="16" name="Picture 15"/>
          <p:cNvPicPr>
            <a:picLocks noChangeAspect="1"/>
          </p:cNvPicPr>
          <p:nvPr/>
        </p:nvPicPr>
        <p:blipFill>
          <a:blip r:embed="rId9"/>
          <a:stretch>
            <a:fillRect/>
          </a:stretch>
        </p:blipFill>
        <p:spPr>
          <a:xfrm>
            <a:off x="1127343" y="4579072"/>
            <a:ext cx="629364" cy="356183"/>
          </a:xfrm>
          <a:prstGeom prst="rect">
            <a:avLst/>
          </a:prstGeom>
        </p:spPr>
      </p:pic>
      <p:pic>
        <p:nvPicPr>
          <p:cNvPr id="17" name="Picture 16"/>
          <p:cNvPicPr>
            <a:picLocks noChangeAspect="1"/>
          </p:cNvPicPr>
          <p:nvPr/>
        </p:nvPicPr>
        <p:blipFill>
          <a:blip r:embed="rId10"/>
          <a:stretch>
            <a:fillRect/>
          </a:stretch>
        </p:blipFill>
        <p:spPr>
          <a:xfrm>
            <a:off x="1089312" y="5060516"/>
            <a:ext cx="628956" cy="377126"/>
          </a:xfrm>
          <a:prstGeom prst="rect">
            <a:avLst/>
          </a:prstGeom>
        </p:spPr>
      </p:pic>
      <p:sp>
        <p:nvSpPr>
          <p:cNvPr id="2" name="TextBox 1"/>
          <p:cNvSpPr txBox="1"/>
          <p:nvPr/>
        </p:nvSpPr>
        <p:spPr>
          <a:xfrm>
            <a:off x="2009669" y="2080148"/>
            <a:ext cx="834013" cy="215444"/>
          </a:xfrm>
          <a:prstGeom prst="rect">
            <a:avLst/>
          </a:prstGeom>
          <a:noFill/>
        </p:spPr>
        <p:txBody>
          <a:bodyPr wrap="square" lIns="0" tIns="0" rIns="0" bIns="0" rtlCol="0">
            <a:spAutoFit/>
          </a:bodyPr>
          <a:lstStyle/>
          <a:p>
            <a:r>
              <a:rPr lang="nb-NO" sz="1400" dirty="0"/>
              <a:t>Norway</a:t>
            </a:r>
          </a:p>
        </p:txBody>
      </p:sp>
      <p:sp>
        <p:nvSpPr>
          <p:cNvPr id="18" name="TextBox 17"/>
          <p:cNvSpPr txBox="1"/>
          <p:nvPr/>
        </p:nvSpPr>
        <p:spPr>
          <a:xfrm>
            <a:off x="2061587" y="3124510"/>
            <a:ext cx="834013" cy="215444"/>
          </a:xfrm>
          <a:prstGeom prst="rect">
            <a:avLst/>
          </a:prstGeom>
          <a:noFill/>
        </p:spPr>
        <p:txBody>
          <a:bodyPr wrap="square" lIns="0" tIns="0" rIns="0" bIns="0" rtlCol="0">
            <a:spAutoFit/>
          </a:bodyPr>
          <a:lstStyle/>
          <a:p>
            <a:r>
              <a:rPr lang="nb-NO" sz="1400" dirty="0" err="1"/>
              <a:t>Denmark</a:t>
            </a:r>
            <a:endParaRPr lang="nb-NO" sz="1400" dirty="0"/>
          </a:p>
        </p:txBody>
      </p:sp>
      <p:sp>
        <p:nvSpPr>
          <p:cNvPr id="19" name="TextBox 18"/>
          <p:cNvSpPr txBox="1"/>
          <p:nvPr/>
        </p:nvSpPr>
        <p:spPr>
          <a:xfrm>
            <a:off x="2083358" y="3661225"/>
            <a:ext cx="834013" cy="215444"/>
          </a:xfrm>
          <a:prstGeom prst="rect">
            <a:avLst/>
          </a:prstGeom>
          <a:noFill/>
        </p:spPr>
        <p:txBody>
          <a:bodyPr wrap="square" lIns="0" tIns="0" rIns="0" bIns="0" rtlCol="0">
            <a:spAutoFit/>
          </a:bodyPr>
          <a:lstStyle/>
          <a:p>
            <a:r>
              <a:rPr lang="nb-NO" sz="1400" dirty="0"/>
              <a:t>Finland</a:t>
            </a:r>
          </a:p>
        </p:txBody>
      </p:sp>
      <p:sp>
        <p:nvSpPr>
          <p:cNvPr id="20" name="TextBox 19"/>
          <p:cNvSpPr txBox="1"/>
          <p:nvPr/>
        </p:nvSpPr>
        <p:spPr>
          <a:xfrm>
            <a:off x="2064936" y="4175366"/>
            <a:ext cx="834013" cy="215444"/>
          </a:xfrm>
          <a:prstGeom prst="rect">
            <a:avLst/>
          </a:prstGeom>
          <a:noFill/>
        </p:spPr>
        <p:txBody>
          <a:bodyPr wrap="square" lIns="0" tIns="0" rIns="0" bIns="0" rtlCol="0">
            <a:spAutoFit/>
          </a:bodyPr>
          <a:lstStyle/>
          <a:p>
            <a:r>
              <a:rPr lang="nb-NO" sz="1400" dirty="0"/>
              <a:t>UK</a:t>
            </a:r>
          </a:p>
        </p:txBody>
      </p:sp>
      <p:sp>
        <p:nvSpPr>
          <p:cNvPr id="21" name="TextBox 20"/>
          <p:cNvSpPr txBox="1"/>
          <p:nvPr/>
        </p:nvSpPr>
        <p:spPr>
          <a:xfrm>
            <a:off x="2056561" y="4692260"/>
            <a:ext cx="834013" cy="215444"/>
          </a:xfrm>
          <a:prstGeom prst="rect">
            <a:avLst/>
          </a:prstGeom>
          <a:noFill/>
        </p:spPr>
        <p:txBody>
          <a:bodyPr wrap="square" lIns="0" tIns="0" rIns="0" bIns="0" rtlCol="0">
            <a:spAutoFit/>
          </a:bodyPr>
          <a:lstStyle/>
          <a:p>
            <a:r>
              <a:rPr lang="nb-NO" sz="1400" dirty="0"/>
              <a:t>France</a:t>
            </a:r>
          </a:p>
        </p:txBody>
      </p:sp>
      <p:sp>
        <p:nvSpPr>
          <p:cNvPr id="22" name="TextBox 21"/>
          <p:cNvSpPr txBox="1"/>
          <p:nvPr/>
        </p:nvSpPr>
        <p:spPr>
          <a:xfrm>
            <a:off x="2035524" y="5196352"/>
            <a:ext cx="834013" cy="215444"/>
          </a:xfrm>
          <a:prstGeom prst="rect">
            <a:avLst/>
          </a:prstGeom>
          <a:noFill/>
        </p:spPr>
        <p:txBody>
          <a:bodyPr wrap="square" lIns="0" tIns="0" rIns="0" bIns="0" rtlCol="0">
            <a:spAutoFit/>
          </a:bodyPr>
          <a:lstStyle/>
          <a:p>
            <a:r>
              <a:rPr lang="nb-NO" sz="1400" dirty="0"/>
              <a:t>Spain</a:t>
            </a:r>
          </a:p>
        </p:txBody>
      </p:sp>
      <p:sp>
        <p:nvSpPr>
          <p:cNvPr id="23" name="TextBox 22"/>
          <p:cNvSpPr txBox="1"/>
          <p:nvPr/>
        </p:nvSpPr>
        <p:spPr>
          <a:xfrm>
            <a:off x="2002971" y="2600917"/>
            <a:ext cx="834013" cy="215444"/>
          </a:xfrm>
          <a:prstGeom prst="rect">
            <a:avLst/>
          </a:prstGeom>
          <a:noFill/>
        </p:spPr>
        <p:txBody>
          <a:bodyPr wrap="square" lIns="0" tIns="0" rIns="0" bIns="0" rtlCol="0">
            <a:spAutoFit/>
          </a:bodyPr>
          <a:lstStyle/>
          <a:p>
            <a:r>
              <a:rPr lang="nb-NO" sz="1400" dirty="0" err="1"/>
              <a:t>Sweden</a:t>
            </a:r>
            <a:endParaRPr lang="nb-NO" sz="1400" dirty="0"/>
          </a:p>
        </p:txBody>
      </p:sp>
      <p:sp>
        <p:nvSpPr>
          <p:cNvPr id="24" name="TextBox 23"/>
          <p:cNvSpPr txBox="1"/>
          <p:nvPr/>
        </p:nvSpPr>
        <p:spPr>
          <a:xfrm>
            <a:off x="2025086" y="5724532"/>
            <a:ext cx="834013" cy="215444"/>
          </a:xfrm>
          <a:prstGeom prst="rect">
            <a:avLst/>
          </a:prstGeom>
          <a:noFill/>
        </p:spPr>
        <p:txBody>
          <a:bodyPr wrap="square" lIns="0" tIns="0" rIns="0" bIns="0" rtlCol="0">
            <a:spAutoFit/>
          </a:bodyPr>
          <a:lstStyle/>
          <a:p>
            <a:r>
              <a:rPr lang="en-US" sz="1400" dirty="0"/>
              <a:t>Hungary</a:t>
            </a:r>
          </a:p>
        </p:txBody>
      </p:sp>
      <p:pic>
        <p:nvPicPr>
          <p:cNvPr id="25" name="Picture 24"/>
          <p:cNvPicPr>
            <a:picLocks noChangeAspect="1"/>
          </p:cNvPicPr>
          <p:nvPr/>
        </p:nvPicPr>
        <p:blipFill>
          <a:blip r:embed="rId11"/>
          <a:stretch>
            <a:fillRect/>
          </a:stretch>
        </p:blipFill>
        <p:spPr>
          <a:xfrm>
            <a:off x="1077240" y="5667335"/>
            <a:ext cx="661126" cy="330563"/>
          </a:xfrm>
          <a:prstGeom prst="rect">
            <a:avLst/>
          </a:prstGeom>
        </p:spPr>
      </p:pic>
      <p:sp>
        <p:nvSpPr>
          <p:cNvPr id="26" name="Title 3"/>
          <p:cNvSpPr txBox="1">
            <a:spLocks/>
          </p:cNvSpPr>
          <p:nvPr/>
        </p:nvSpPr>
        <p:spPr>
          <a:xfrm>
            <a:off x="625133" y="300624"/>
            <a:ext cx="11466875" cy="404119"/>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r>
              <a:rPr lang="en-US" sz="2000" b="0" dirty="0"/>
              <a:t>How many glasses of smoothie (bought in a store - not homemade) do you usually drink? </a:t>
            </a:r>
            <a:endParaRPr lang="nb-NO" sz="2000" b="0" dirty="0"/>
          </a:p>
        </p:txBody>
      </p:sp>
      <p:sp>
        <p:nvSpPr>
          <p:cNvPr id="27" name="TextBox 26">
            <a:extLst>
              <a:ext uri="{FF2B5EF4-FFF2-40B4-BE49-F238E27FC236}">
                <a16:creationId xmlns:a16="http://schemas.microsoft.com/office/drawing/2014/main" id="{0A892209-D61D-4041-99C7-A3B600CA0D8F}"/>
              </a:ext>
            </a:extLst>
          </p:cNvPr>
          <p:cNvSpPr txBox="1"/>
          <p:nvPr/>
        </p:nvSpPr>
        <p:spPr>
          <a:xfrm>
            <a:off x="11201400" y="5828076"/>
            <a:ext cx="330994" cy="246221"/>
          </a:xfrm>
          <a:prstGeom prst="rect">
            <a:avLst/>
          </a:prstGeom>
          <a:noFill/>
        </p:spPr>
        <p:txBody>
          <a:bodyPr wrap="square" lIns="0" tIns="0" rIns="0" bIns="0" rtlCol="0">
            <a:spAutoFit/>
          </a:bodyPr>
          <a:lstStyle/>
          <a:p>
            <a:r>
              <a:rPr lang="nb-NO" sz="1600" dirty="0"/>
              <a:t>%</a:t>
            </a:r>
          </a:p>
        </p:txBody>
      </p:sp>
    </p:spTree>
    <p:extLst>
      <p:ext uri="{BB962C8B-B14F-4D97-AF65-F5344CB8AC3E}">
        <p14:creationId xmlns:p14="http://schemas.microsoft.com/office/powerpoint/2010/main" val="564710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12</a:t>
            </a:fld>
            <a:endParaRPr lang="en-GB" dirty="0">
              <a:solidFill>
                <a:srgbClr val="717171"/>
              </a:solidFill>
            </a:endParaRPr>
          </a:p>
        </p:txBody>
      </p:sp>
      <p:sp>
        <p:nvSpPr>
          <p:cNvPr id="7" name="Text Placeholder 6"/>
          <p:cNvSpPr>
            <a:spLocks noGrp="1"/>
          </p:cNvSpPr>
          <p:nvPr>
            <p:ph type="body" sz="quarter" idx="18"/>
          </p:nvPr>
        </p:nvSpPr>
        <p:spPr>
          <a:xfrm>
            <a:off x="6166338" y="6232735"/>
            <a:ext cx="4670778" cy="197792"/>
          </a:xfrm>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63430552"/>
              </p:ext>
            </p:extLst>
          </p:nvPr>
        </p:nvGraphicFramePr>
        <p:xfrm>
          <a:off x="2743701" y="1209933"/>
          <a:ext cx="9829539" cy="4890242"/>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11" name="Picture 10"/>
          <p:cNvPicPr>
            <a:picLocks noChangeAspect="1"/>
          </p:cNvPicPr>
          <p:nvPr/>
        </p:nvPicPr>
        <p:blipFill>
          <a:blip r:embed="rId4"/>
          <a:stretch>
            <a:fillRect/>
          </a:stretch>
        </p:blipFill>
        <p:spPr>
          <a:xfrm>
            <a:off x="1123740" y="2004165"/>
            <a:ext cx="629904" cy="417991"/>
          </a:xfrm>
          <a:prstGeom prst="rect">
            <a:avLst/>
          </a:prstGeom>
        </p:spPr>
      </p:pic>
      <p:pic>
        <p:nvPicPr>
          <p:cNvPr id="12" name="Picture 11"/>
          <p:cNvPicPr>
            <a:picLocks noChangeAspect="1"/>
          </p:cNvPicPr>
          <p:nvPr/>
        </p:nvPicPr>
        <p:blipFill>
          <a:blip r:embed="rId5"/>
          <a:stretch>
            <a:fillRect/>
          </a:stretch>
        </p:blipFill>
        <p:spPr>
          <a:xfrm>
            <a:off x="1077238" y="4059841"/>
            <a:ext cx="646394" cy="428587"/>
          </a:xfrm>
          <a:prstGeom prst="rect">
            <a:avLst/>
          </a:prstGeom>
        </p:spPr>
      </p:pic>
      <p:pic>
        <p:nvPicPr>
          <p:cNvPr id="13" name="Picture 12"/>
          <p:cNvPicPr>
            <a:picLocks noChangeAspect="1"/>
          </p:cNvPicPr>
          <p:nvPr/>
        </p:nvPicPr>
        <p:blipFill>
          <a:blip r:embed="rId6"/>
          <a:stretch>
            <a:fillRect/>
          </a:stretch>
        </p:blipFill>
        <p:spPr>
          <a:xfrm>
            <a:off x="1120264" y="2530259"/>
            <a:ext cx="603890" cy="376368"/>
          </a:xfrm>
          <a:prstGeom prst="rect">
            <a:avLst/>
          </a:prstGeom>
        </p:spPr>
      </p:pic>
      <p:pic>
        <p:nvPicPr>
          <p:cNvPr id="14" name="Picture 13"/>
          <p:cNvPicPr>
            <a:picLocks noChangeAspect="1"/>
          </p:cNvPicPr>
          <p:nvPr/>
        </p:nvPicPr>
        <p:blipFill>
          <a:blip r:embed="rId7"/>
          <a:stretch>
            <a:fillRect/>
          </a:stretch>
        </p:blipFill>
        <p:spPr>
          <a:xfrm>
            <a:off x="1094733" y="3620022"/>
            <a:ext cx="581080" cy="354317"/>
          </a:xfrm>
          <a:prstGeom prst="rect">
            <a:avLst/>
          </a:prstGeom>
        </p:spPr>
      </p:pic>
      <p:pic>
        <p:nvPicPr>
          <p:cNvPr id="15" name="Picture 14"/>
          <p:cNvPicPr>
            <a:picLocks noChangeAspect="1"/>
          </p:cNvPicPr>
          <p:nvPr/>
        </p:nvPicPr>
        <p:blipFill>
          <a:blip r:embed="rId8"/>
          <a:stretch>
            <a:fillRect/>
          </a:stretch>
        </p:blipFill>
        <p:spPr>
          <a:xfrm>
            <a:off x="1098640" y="3043823"/>
            <a:ext cx="642478" cy="400835"/>
          </a:xfrm>
          <a:prstGeom prst="rect">
            <a:avLst/>
          </a:prstGeom>
        </p:spPr>
      </p:pic>
      <p:pic>
        <p:nvPicPr>
          <p:cNvPr id="16" name="Picture 15"/>
          <p:cNvPicPr>
            <a:picLocks noChangeAspect="1"/>
          </p:cNvPicPr>
          <p:nvPr/>
        </p:nvPicPr>
        <p:blipFill>
          <a:blip r:embed="rId9"/>
          <a:stretch>
            <a:fillRect/>
          </a:stretch>
        </p:blipFill>
        <p:spPr>
          <a:xfrm>
            <a:off x="1127343" y="4579072"/>
            <a:ext cx="629364" cy="356183"/>
          </a:xfrm>
          <a:prstGeom prst="rect">
            <a:avLst/>
          </a:prstGeom>
        </p:spPr>
      </p:pic>
      <p:pic>
        <p:nvPicPr>
          <p:cNvPr id="17" name="Picture 16"/>
          <p:cNvPicPr>
            <a:picLocks noChangeAspect="1"/>
          </p:cNvPicPr>
          <p:nvPr/>
        </p:nvPicPr>
        <p:blipFill>
          <a:blip r:embed="rId10"/>
          <a:stretch>
            <a:fillRect/>
          </a:stretch>
        </p:blipFill>
        <p:spPr>
          <a:xfrm>
            <a:off x="1089312" y="5060516"/>
            <a:ext cx="628956" cy="377126"/>
          </a:xfrm>
          <a:prstGeom prst="rect">
            <a:avLst/>
          </a:prstGeom>
        </p:spPr>
      </p:pic>
      <p:sp>
        <p:nvSpPr>
          <p:cNvPr id="2" name="TextBox 1"/>
          <p:cNvSpPr txBox="1"/>
          <p:nvPr/>
        </p:nvSpPr>
        <p:spPr>
          <a:xfrm>
            <a:off x="2009669" y="2080148"/>
            <a:ext cx="834013" cy="215444"/>
          </a:xfrm>
          <a:prstGeom prst="rect">
            <a:avLst/>
          </a:prstGeom>
          <a:noFill/>
        </p:spPr>
        <p:txBody>
          <a:bodyPr wrap="square" lIns="0" tIns="0" rIns="0" bIns="0" rtlCol="0">
            <a:spAutoFit/>
          </a:bodyPr>
          <a:lstStyle/>
          <a:p>
            <a:r>
              <a:rPr lang="nb-NO" sz="1400" dirty="0"/>
              <a:t>Norway</a:t>
            </a:r>
          </a:p>
        </p:txBody>
      </p:sp>
      <p:sp>
        <p:nvSpPr>
          <p:cNvPr id="18" name="TextBox 17"/>
          <p:cNvSpPr txBox="1"/>
          <p:nvPr/>
        </p:nvSpPr>
        <p:spPr>
          <a:xfrm>
            <a:off x="2061587" y="3124510"/>
            <a:ext cx="834013" cy="215444"/>
          </a:xfrm>
          <a:prstGeom prst="rect">
            <a:avLst/>
          </a:prstGeom>
          <a:noFill/>
        </p:spPr>
        <p:txBody>
          <a:bodyPr wrap="square" lIns="0" tIns="0" rIns="0" bIns="0" rtlCol="0">
            <a:spAutoFit/>
          </a:bodyPr>
          <a:lstStyle/>
          <a:p>
            <a:r>
              <a:rPr lang="nb-NO" sz="1400" dirty="0" err="1"/>
              <a:t>Denmark</a:t>
            </a:r>
            <a:endParaRPr lang="nb-NO" sz="1400" dirty="0"/>
          </a:p>
        </p:txBody>
      </p:sp>
      <p:sp>
        <p:nvSpPr>
          <p:cNvPr id="19" name="TextBox 18"/>
          <p:cNvSpPr txBox="1"/>
          <p:nvPr/>
        </p:nvSpPr>
        <p:spPr>
          <a:xfrm>
            <a:off x="2083358" y="3661225"/>
            <a:ext cx="834013" cy="215444"/>
          </a:xfrm>
          <a:prstGeom prst="rect">
            <a:avLst/>
          </a:prstGeom>
          <a:noFill/>
        </p:spPr>
        <p:txBody>
          <a:bodyPr wrap="square" lIns="0" tIns="0" rIns="0" bIns="0" rtlCol="0">
            <a:spAutoFit/>
          </a:bodyPr>
          <a:lstStyle/>
          <a:p>
            <a:r>
              <a:rPr lang="nb-NO" sz="1400" dirty="0"/>
              <a:t>Finland</a:t>
            </a:r>
          </a:p>
        </p:txBody>
      </p:sp>
      <p:sp>
        <p:nvSpPr>
          <p:cNvPr id="20" name="TextBox 19"/>
          <p:cNvSpPr txBox="1"/>
          <p:nvPr/>
        </p:nvSpPr>
        <p:spPr>
          <a:xfrm>
            <a:off x="2064936" y="4175366"/>
            <a:ext cx="834013" cy="215444"/>
          </a:xfrm>
          <a:prstGeom prst="rect">
            <a:avLst/>
          </a:prstGeom>
          <a:noFill/>
        </p:spPr>
        <p:txBody>
          <a:bodyPr wrap="square" lIns="0" tIns="0" rIns="0" bIns="0" rtlCol="0">
            <a:spAutoFit/>
          </a:bodyPr>
          <a:lstStyle/>
          <a:p>
            <a:r>
              <a:rPr lang="nb-NO" sz="1400" dirty="0"/>
              <a:t>UK</a:t>
            </a:r>
          </a:p>
        </p:txBody>
      </p:sp>
      <p:sp>
        <p:nvSpPr>
          <p:cNvPr id="21" name="TextBox 20"/>
          <p:cNvSpPr txBox="1"/>
          <p:nvPr/>
        </p:nvSpPr>
        <p:spPr>
          <a:xfrm>
            <a:off x="2056561" y="4692260"/>
            <a:ext cx="834013" cy="215444"/>
          </a:xfrm>
          <a:prstGeom prst="rect">
            <a:avLst/>
          </a:prstGeom>
          <a:noFill/>
        </p:spPr>
        <p:txBody>
          <a:bodyPr wrap="square" lIns="0" tIns="0" rIns="0" bIns="0" rtlCol="0">
            <a:spAutoFit/>
          </a:bodyPr>
          <a:lstStyle/>
          <a:p>
            <a:r>
              <a:rPr lang="nb-NO" sz="1400" dirty="0"/>
              <a:t>France</a:t>
            </a:r>
          </a:p>
        </p:txBody>
      </p:sp>
      <p:sp>
        <p:nvSpPr>
          <p:cNvPr id="22" name="TextBox 21"/>
          <p:cNvSpPr txBox="1"/>
          <p:nvPr/>
        </p:nvSpPr>
        <p:spPr>
          <a:xfrm>
            <a:off x="2035524" y="5196352"/>
            <a:ext cx="834013" cy="215444"/>
          </a:xfrm>
          <a:prstGeom prst="rect">
            <a:avLst/>
          </a:prstGeom>
          <a:noFill/>
        </p:spPr>
        <p:txBody>
          <a:bodyPr wrap="square" lIns="0" tIns="0" rIns="0" bIns="0" rtlCol="0">
            <a:spAutoFit/>
          </a:bodyPr>
          <a:lstStyle/>
          <a:p>
            <a:r>
              <a:rPr lang="nb-NO" sz="1400" dirty="0"/>
              <a:t>Spain</a:t>
            </a:r>
          </a:p>
        </p:txBody>
      </p:sp>
      <p:sp>
        <p:nvSpPr>
          <p:cNvPr id="23" name="TextBox 22"/>
          <p:cNvSpPr txBox="1"/>
          <p:nvPr/>
        </p:nvSpPr>
        <p:spPr>
          <a:xfrm>
            <a:off x="2002971" y="2600917"/>
            <a:ext cx="834013" cy="215444"/>
          </a:xfrm>
          <a:prstGeom prst="rect">
            <a:avLst/>
          </a:prstGeom>
          <a:noFill/>
        </p:spPr>
        <p:txBody>
          <a:bodyPr wrap="square" lIns="0" tIns="0" rIns="0" bIns="0" rtlCol="0">
            <a:spAutoFit/>
          </a:bodyPr>
          <a:lstStyle/>
          <a:p>
            <a:r>
              <a:rPr lang="nb-NO" sz="1400" dirty="0" err="1"/>
              <a:t>Sweden</a:t>
            </a:r>
            <a:endParaRPr lang="nb-NO" sz="1400" dirty="0"/>
          </a:p>
        </p:txBody>
      </p:sp>
      <p:sp>
        <p:nvSpPr>
          <p:cNvPr id="24" name="TextBox 23"/>
          <p:cNvSpPr txBox="1"/>
          <p:nvPr/>
        </p:nvSpPr>
        <p:spPr>
          <a:xfrm>
            <a:off x="2025086" y="5724532"/>
            <a:ext cx="834013" cy="215444"/>
          </a:xfrm>
          <a:prstGeom prst="rect">
            <a:avLst/>
          </a:prstGeom>
          <a:noFill/>
        </p:spPr>
        <p:txBody>
          <a:bodyPr wrap="square" lIns="0" tIns="0" rIns="0" bIns="0" rtlCol="0">
            <a:spAutoFit/>
          </a:bodyPr>
          <a:lstStyle/>
          <a:p>
            <a:r>
              <a:rPr lang="en-US" sz="1400" dirty="0"/>
              <a:t>Hungary</a:t>
            </a:r>
          </a:p>
        </p:txBody>
      </p:sp>
      <p:pic>
        <p:nvPicPr>
          <p:cNvPr id="25" name="Picture 24"/>
          <p:cNvPicPr>
            <a:picLocks noChangeAspect="1"/>
          </p:cNvPicPr>
          <p:nvPr/>
        </p:nvPicPr>
        <p:blipFill>
          <a:blip r:embed="rId11"/>
          <a:stretch>
            <a:fillRect/>
          </a:stretch>
        </p:blipFill>
        <p:spPr>
          <a:xfrm>
            <a:off x="1077240" y="5667335"/>
            <a:ext cx="661126" cy="330563"/>
          </a:xfrm>
          <a:prstGeom prst="rect">
            <a:avLst/>
          </a:prstGeom>
        </p:spPr>
      </p:pic>
      <p:sp>
        <p:nvSpPr>
          <p:cNvPr id="26" name="Title 3"/>
          <p:cNvSpPr txBox="1">
            <a:spLocks/>
          </p:cNvSpPr>
          <p:nvPr/>
        </p:nvSpPr>
        <p:spPr>
          <a:xfrm>
            <a:off x="725126" y="281665"/>
            <a:ext cx="11019200" cy="404119"/>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r>
              <a:rPr lang="en-US" sz="2000" b="0" dirty="0"/>
              <a:t>How many portions of fruit and berries, vegetables or salad (ex. potatoes), glasses of juice (not nectar) and smoothie (bought in a store - not homemade) do you usually eat?</a:t>
            </a:r>
          </a:p>
          <a:p>
            <a:r>
              <a:rPr lang="en-US" sz="1600" b="0" dirty="0"/>
              <a:t>- Summary of slides 8-11</a:t>
            </a:r>
            <a:endParaRPr lang="nb-NO" sz="1600" b="0" dirty="0"/>
          </a:p>
        </p:txBody>
      </p:sp>
      <p:sp>
        <p:nvSpPr>
          <p:cNvPr id="27" name="TextBox 26">
            <a:extLst>
              <a:ext uri="{FF2B5EF4-FFF2-40B4-BE49-F238E27FC236}">
                <a16:creationId xmlns:a16="http://schemas.microsoft.com/office/drawing/2014/main" id="{2739B136-FEA2-4B9C-8638-3008E4F4D794}"/>
              </a:ext>
            </a:extLst>
          </p:cNvPr>
          <p:cNvSpPr txBox="1"/>
          <p:nvPr/>
        </p:nvSpPr>
        <p:spPr>
          <a:xfrm>
            <a:off x="11201400" y="5828076"/>
            <a:ext cx="330994" cy="246221"/>
          </a:xfrm>
          <a:prstGeom prst="rect">
            <a:avLst/>
          </a:prstGeom>
          <a:noFill/>
        </p:spPr>
        <p:txBody>
          <a:bodyPr wrap="square" lIns="0" tIns="0" rIns="0" bIns="0" rtlCol="0">
            <a:spAutoFit/>
          </a:bodyPr>
          <a:lstStyle/>
          <a:p>
            <a:r>
              <a:rPr lang="nb-NO" sz="1600" dirty="0"/>
              <a:t>%</a:t>
            </a:r>
          </a:p>
        </p:txBody>
      </p:sp>
    </p:spTree>
    <p:extLst>
      <p:ext uri="{BB962C8B-B14F-4D97-AF65-F5344CB8AC3E}">
        <p14:creationId xmlns:p14="http://schemas.microsoft.com/office/powerpoint/2010/main" val="358435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430717"/>
            <a:ext cx="11466875" cy="1146874"/>
          </a:xfrm>
        </p:spPr>
        <p:txBody>
          <a:bodyPr/>
          <a:lstStyle/>
          <a:p>
            <a:r>
              <a:rPr lang="en-US" b="0" dirty="0"/>
              <a:t>Share of the population eating at least 5 portions of fruit/berries or vegetables on a daily basis </a:t>
            </a:r>
            <a:r>
              <a:rPr lang="nb-NO" b="0" dirty="0"/>
              <a:t> (</a:t>
            </a:r>
            <a:r>
              <a:rPr lang="en-US" b="0" dirty="0"/>
              <a:t>eat normally</a:t>
            </a:r>
            <a:r>
              <a:rPr lang="nb-NO" b="0" dirty="0"/>
              <a:t>)</a:t>
            </a:r>
            <a:br>
              <a:rPr lang="nb-NO" dirty="0"/>
            </a:br>
            <a:r>
              <a:rPr lang="en-US" sz="1600" b="0" dirty="0"/>
              <a:t>- consumption of juice and smoothie counts for max. one portion a day</a:t>
            </a:r>
            <a:endParaRPr lang="en-US" sz="2000" b="0" dirty="0"/>
          </a:p>
        </p:txBody>
      </p:sp>
      <p:sp>
        <p:nvSpPr>
          <p:cNvPr id="3" name="Slide Number Placeholder 2"/>
          <p:cNvSpPr>
            <a:spLocks noGrp="1"/>
          </p:cNvSpPr>
          <p:nvPr>
            <p:ph type="sldNum" sz="quarter" idx="4"/>
          </p:nvPr>
        </p:nvSpPr>
        <p:spPr/>
        <p:txBody>
          <a:bodyPr/>
          <a:lstStyle/>
          <a:p>
            <a:fld id="{4034BEE3-566C-4068-A777-C3A4762E861B}" type="slidenum">
              <a:rPr lang="en-GB" smtClean="0"/>
              <a:pPr/>
              <a:t>13</a:t>
            </a:fld>
            <a:endParaRPr lang="en-GB" dirty="0"/>
          </a:p>
        </p:txBody>
      </p:sp>
      <p:sp>
        <p:nvSpPr>
          <p:cNvPr id="5" name="Text Placeholder 4"/>
          <p:cNvSpPr>
            <a:spLocks noGrp="1"/>
          </p:cNvSpPr>
          <p:nvPr>
            <p:ph type="body" sz="quarter" idx="18"/>
          </p:nvPr>
        </p:nvSpPr>
        <p:spPr/>
        <p:txBody>
          <a:bodyPr/>
          <a:lstStyle/>
          <a:p>
            <a:endParaRPr lang="nb-NO"/>
          </a:p>
        </p:txBody>
      </p:sp>
      <p:graphicFrame>
        <p:nvGraphicFramePr>
          <p:cNvPr id="8" name="Chart 7"/>
          <p:cNvGraphicFramePr/>
          <p:nvPr>
            <p:extLst>
              <p:ext uri="{D42A27DB-BD31-4B8C-83A1-F6EECF244321}">
                <p14:modId xmlns:p14="http://schemas.microsoft.com/office/powerpoint/2010/main" val="2156469108"/>
              </p:ext>
            </p:extLst>
          </p:nvPr>
        </p:nvGraphicFramePr>
        <p:xfrm>
          <a:off x="1189973" y="1741118"/>
          <a:ext cx="8818324" cy="4246903"/>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7710224" y="1106111"/>
            <a:ext cx="4205551" cy="1815882"/>
          </a:xfrm>
          <a:prstGeom prst="rect">
            <a:avLst/>
          </a:prstGeom>
        </p:spPr>
        <p:txBody>
          <a:bodyPr wrap="square">
            <a:spAutoFit/>
          </a:bodyPr>
          <a:lstStyle/>
          <a:p>
            <a:r>
              <a:rPr lang="en-US" sz="1400" dirty="0">
                <a:solidFill>
                  <a:srgbClr val="989898"/>
                </a:solidFill>
              </a:rPr>
              <a:t>The share of the population eating at least 5 portion of fruit/berries and vegetables is also this year higher in UK and France than in the other countries.</a:t>
            </a:r>
          </a:p>
          <a:p>
            <a:endParaRPr lang="en-US" sz="1400" dirty="0">
              <a:solidFill>
                <a:srgbClr val="989898"/>
              </a:solidFill>
            </a:endParaRPr>
          </a:p>
          <a:p>
            <a:r>
              <a:rPr lang="en-US" sz="1400" dirty="0">
                <a:solidFill>
                  <a:srgbClr val="989898"/>
                </a:solidFill>
              </a:rPr>
              <a:t>Comparing the Nordic countries, the share of the consumption at least 5 portions a day is significant higher in Norway than in Sweden and Denmark.</a:t>
            </a:r>
          </a:p>
        </p:txBody>
      </p:sp>
    </p:spTree>
    <p:extLst>
      <p:ext uri="{BB962C8B-B14F-4D97-AF65-F5344CB8AC3E}">
        <p14:creationId xmlns:p14="http://schemas.microsoft.com/office/powerpoint/2010/main" val="3819663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430717"/>
            <a:ext cx="11466875" cy="1146874"/>
          </a:xfrm>
        </p:spPr>
        <p:txBody>
          <a:bodyPr/>
          <a:lstStyle/>
          <a:p>
            <a:r>
              <a:rPr lang="en-US" b="0" dirty="0"/>
              <a:t>Mean – daily consumption of fruit/berries and vegetables (eat normally)</a:t>
            </a:r>
            <a:br>
              <a:rPr lang="en-US" b="0" dirty="0"/>
            </a:br>
            <a:r>
              <a:rPr lang="en-US" b="0" dirty="0"/>
              <a:t>Number of portions</a:t>
            </a:r>
            <a:br>
              <a:rPr lang="en-US" dirty="0"/>
            </a:br>
            <a:r>
              <a:rPr lang="en-US" sz="1600" b="0" dirty="0"/>
              <a:t>- consumption of juice and smoothie counts for max. one portion a day</a:t>
            </a:r>
            <a:endParaRPr lang="nb-NO" dirty="0"/>
          </a:p>
        </p:txBody>
      </p:sp>
      <p:sp>
        <p:nvSpPr>
          <p:cNvPr id="3" name="Slide Number Placeholder 2"/>
          <p:cNvSpPr>
            <a:spLocks noGrp="1"/>
          </p:cNvSpPr>
          <p:nvPr>
            <p:ph type="sldNum" sz="quarter" idx="4"/>
          </p:nvPr>
        </p:nvSpPr>
        <p:spPr/>
        <p:txBody>
          <a:bodyPr/>
          <a:lstStyle/>
          <a:p>
            <a:fld id="{4034BEE3-566C-4068-A777-C3A4762E861B}" type="slidenum">
              <a:rPr lang="en-GB" smtClean="0"/>
              <a:pPr/>
              <a:t>14</a:t>
            </a:fld>
            <a:endParaRPr lang="en-GB" dirty="0"/>
          </a:p>
        </p:txBody>
      </p:sp>
      <p:sp>
        <p:nvSpPr>
          <p:cNvPr id="5" name="Text Placeholder 4"/>
          <p:cNvSpPr>
            <a:spLocks noGrp="1"/>
          </p:cNvSpPr>
          <p:nvPr>
            <p:ph type="body" sz="quarter" idx="18"/>
          </p:nvPr>
        </p:nvSpPr>
        <p:spPr/>
        <p:txBody>
          <a:bodyPr/>
          <a:lstStyle/>
          <a:p>
            <a:endParaRPr lang="nb-NO" dirty="0"/>
          </a:p>
        </p:txBody>
      </p:sp>
      <p:graphicFrame>
        <p:nvGraphicFramePr>
          <p:cNvPr id="8" name="Chart 7"/>
          <p:cNvGraphicFramePr/>
          <p:nvPr>
            <p:extLst>
              <p:ext uri="{D42A27DB-BD31-4B8C-83A1-F6EECF244321}">
                <p14:modId xmlns:p14="http://schemas.microsoft.com/office/powerpoint/2010/main" val="3276356906"/>
              </p:ext>
            </p:extLst>
          </p:nvPr>
        </p:nvGraphicFramePr>
        <p:xfrm>
          <a:off x="525830" y="1664116"/>
          <a:ext cx="8818324" cy="42469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16818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430717"/>
            <a:ext cx="11466875" cy="1146874"/>
          </a:xfrm>
        </p:spPr>
        <p:txBody>
          <a:bodyPr/>
          <a:lstStyle/>
          <a:p>
            <a:r>
              <a:rPr lang="en-US" b="0" dirty="0"/>
              <a:t>Development 2017 - 2019</a:t>
            </a:r>
            <a:br>
              <a:rPr lang="en-US" b="0" dirty="0"/>
            </a:br>
            <a:r>
              <a:rPr lang="en-US" sz="2000" b="0" dirty="0"/>
              <a:t>Share of the population eating at least 5 portions of fruit/berries or vegetables on a daily basis </a:t>
            </a:r>
            <a:br>
              <a:rPr lang="en-US" sz="2000" b="0" dirty="0"/>
            </a:br>
            <a:r>
              <a:rPr lang="nb-NO" sz="1800" b="0" dirty="0"/>
              <a:t>(</a:t>
            </a:r>
            <a:r>
              <a:rPr lang="en-US" sz="1800" b="0" dirty="0"/>
              <a:t>eat normally</a:t>
            </a:r>
            <a:r>
              <a:rPr lang="nb-NO" sz="1800" b="0" dirty="0"/>
              <a:t>)</a:t>
            </a:r>
            <a:endParaRPr lang="en-US" sz="2000" b="0" dirty="0"/>
          </a:p>
        </p:txBody>
      </p:sp>
      <p:sp>
        <p:nvSpPr>
          <p:cNvPr id="3" name="Slide Number Placeholder 2"/>
          <p:cNvSpPr>
            <a:spLocks noGrp="1"/>
          </p:cNvSpPr>
          <p:nvPr>
            <p:ph type="sldNum" sz="quarter" idx="4"/>
          </p:nvPr>
        </p:nvSpPr>
        <p:spPr/>
        <p:txBody>
          <a:bodyPr/>
          <a:lstStyle/>
          <a:p>
            <a:fld id="{4034BEE3-566C-4068-A777-C3A4762E861B}" type="slidenum">
              <a:rPr lang="en-GB" smtClean="0"/>
              <a:pPr/>
              <a:t>15</a:t>
            </a:fld>
            <a:endParaRPr lang="en-GB" dirty="0"/>
          </a:p>
        </p:txBody>
      </p:sp>
      <p:sp>
        <p:nvSpPr>
          <p:cNvPr id="5" name="Text Placeholder 4"/>
          <p:cNvSpPr>
            <a:spLocks noGrp="1"/>
          </p:cNvSpPr>
          <p:nvPr>
            <p:ph type="body" sz="quarter" idx="18"/>
          </p:nvPr>
        </p:nvSpPr>
        <p:spPr/>
        <p:txBody>
          <a:bodyPr/>
          <a:lstStyle/>
          <a:p>
            <a:endParaRPr lang="nb-NO"/>
          </a:p>
        </p:txBody>
      </p:sp>
      <p:graphicFrame>
        <p:nvGraphicFramePr>
          <p:cNvPr id="8" name="Chart 7"/>
          <p:cNvGraphicFramePr/>
          <p:nvPr>
            <p:extLst>
              <p:ext uri="{D42A27DB-BD31-4B8C-83A1-F6EECF244321}">
                <p14:modId xmlns:p14="http://schemas.microsoft.com/office/powerpoint/2010/main" val="1061144881"/>
              </p:ext>
            </p:extLst>
          </p:nvPr>
        </p:nvGraphicFramePr>
        <p:xfrm>
          <a:off x="1189973" y="1741118"/>
          <a:ext cx="9373252" cy="424690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5C6B4CE3-B919-433E-B544-F6818D27B48E}"/>
              </a:ext>
            </a:extLst>
          </p:cNvPr>
          <p:cNvSpPr txBox="1"/>
          <p:nvPr/>
        </p:nvSpPr>
        <p:spPr>
          <a:xfrm>
            <a:off x="7943850" y="1741118"/>
            <a:ext cx="3952875" cy="861774"/>
          </a:xfrm>
          <a:prstGeom prst="rect">
            <a:avLst/>
          </a:prstGeom>
          <a:noFill/>
        </p:spPr>
        <p:txBody>
          <a:bodyPr wrap="square" lIns="0" tIns="0" rIns="0" bIns="0" rtlCol="0">
            <a:spAutoFit/>
          </a:bodyPr>
          <a:lstStyle/>
          <a:p>
            <a:r>
              <a:rPr lang="en-GB" sz="1400" dirty="0">
                <a:solidFill>
                  <a:srgbClr val="989898"/>
                </a:solidFill>
              </a:rPr>
              <a:t>The share of the population eating at least 5 portions on a daily basis has increased significantly from 2017 to 2019 in France, Spain and Finland. </a:t>
            </a:r>
          </a:p>
        </p:txBody>
      </p:sp>
    </p:spTree>
    <p:extLst>
      <p:ext uri="{BB962C8B-B14F-4D97-AF65-F5344CB8AC3E}">
        <p14:creationId xmlns:p14="http://schemas.microsoft.com/office/powerpoint/2010/main" val="1360248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430717"/>
            <a:ext cx="11466875" cy="1146874"/>
          </a:xfrm>
        </p:spPr>
        <p:txBody>
          <a:bodyPr/>
          <a:lstStyle/>
          <a:p>
            <a:r>
              <a:rPr lang="en-US" b="0" dirty="0"/>
              <a:t>Development 2017 - 2019</a:t>
            </a:r>
            <a:br>
              <a:rPr lang="en-US" b="0" dirty="0"/>
            </a:br>
            <a:r>
              <a:rPr lang="en-US" b="0" dirty="0"/>
              <a:t>D</a:t>
            </a:r>
            <a:r>
              <a:rPr lang="en-US" sz="2000" b="0" dirty="0"/>
              <a:t>aily consumption of fruit/berries and vegetables (eat normally)</a:t>
            </a:r>
            <a:br>
              <a:rPr lang="en-US" sz="2000" b="0" dirty="0"/>
            </a:br>
            <a:r>
              <a:rPr lang="en-US" sz="1800" b="0" dirty="0"/>
              <a:t>Means number of portions</a:t>
            </a:r>
            <a:endParaRPr lang="nb-NO" b="0" dirty="0"/>
          </a:p>
        </p:txBody>
      </p:sp>
      <p:sp>
        <p:nvSpPr>
          <p:cNvPr id="3" name="Slide Number Placeholder 2"/>
          <p:cNvSpPr>
            <a:spLocks noGrp="1"/>
          </p:cNvSpPr>
          <p:nvPr>
            <p:ph type="sldNum" sz="quarter" idx="4"/>
          </p:nvPr>
        </p:nvSpPr>
        <p:spPr/>
        <p:txBody>
          <a:bodyPr/>
          <a:lstStyle/>
          <a:p>
            <a:fld id="{4034BEE3-566C-4068-A777-C3A4762E861B}" type="slidenum">
              <a:rPr lang="en-GB" smtClean="0"/>
              <a:pPr/>
              <a:t>16</a:t>
            </a:fld>
            <a:endParaRPr lang="en-GB" dirty="0"/>
          </a:p>
        </p:txBody>
      </p:sp>
      <p:sp>
        <p:nvSpPr>
          <p:cNvPr id="5" name="Text Placeholder 4"/>
          <p:cNvSpPr>
            <a:spLocks noGrp="1"/>
          </p:cNvSpPr>
          <p:nvPr>
            <p:ph type="body" sz="quarter" idx="18"/>
          </p:nvPr>
        </p:nvSpPr>
        <p:spPr/>
        <p:txBody>
          <a:bodyPr/>
          <a:lstStyle/>
          <a:p>
            <a:endParaRPr lang="nb-NO" dirty="0"/>
          </a:p>
        </p:txBody>
      </p:sp>
      <p:graphicFrame>
        <p:nvGraphicFramePr>
          <p:cNvPr id="8" name="Chart 7"/>
          <p:cNvGraphicFramePr/>
          <p:nvPr>
            <p:extLst>
              <p:ext uri="{D42A27DB-BD31-4B8C-83A1-F6EECF244321}">
                <p14:modId xmlns:p14="http://schemas.microsoft.com/office/powerpoint/2010/main" val="3026587760"/>
              </p:ext>
            </p:extLst>
          </p:nvPr>
        </p:nvGraphicFramePr>
        <p:xfrm>
          <a:off x="525830" y="1664116"/>
          <a:ext cx="8818324" cy="42469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0241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5"/>
          </p:nvPr>
        </p:nvSpPr>
        <p:spPr/>
        <p:txBody>
          <a:bodyPr/>
          <a:lstStyle/>
          <a:p>
            <a:r>
              <a:rPr lang="en-US" dirty="0"/>
              <a:t>Consumption during the day</a:t>
            </a:r>
          </a:p>
          <a:p>
            <a:r>
              <a:rPr lang="en-US" sz="2000" dirty="0"/>
              <a:t>- How many portions of fruit/berries and vegetables did people eat yesterday?</a:t>
            </a:r>
          </a:p>
          <a:p>
            <a:endParaRPr lang="nb-NO" dirty="0"/>
          </a:p>
        </p:txBody>
      </p:sp>
      <p:sp>
        <p:nvSpPr>
          <p:cNvPr id="2" name="Text Placeholder 1"/>
          <p:cNvSpPr>
            <a:spLocks noGrp="1"/>
          </p:cNvSpPr>
          <p:nvPr>
            <p:ph type="body" sz="quarter" idx="16"/>
          </p:nvPr>
        </p:nvSpPr>
        <p:spPr/>
        <p:txBody>
          <a:bodyPr/>
          <a:lstStyle/>
          <a:p>
            <a:r>
              <a:rPr lang="nb-NO" dirty="0"/>
              <a:t>3</a:t>
            </a:r>
          </a:p>
        </p:txBody>
      </p:sp>
      <p:pic>
        <p:nvPicPr>
          <p:cNvPr id="4" name="Picture 3"/>
          <p:cNvPicPr>
            <a:picLocks noChangeAspect="1"/>
          </p:cNvPicPr>
          <p:nvPr/>
        </p:nvPicPr>
        <p:blipFill>
          <a:blip r:embed="rId2"/>
          <a:stretch>
            <a:fillRect/>
          </a:stretch>
        </p:blipFill>
        <p:spPr>
          <a:xfrm>
            <a:off x="9876327" y="5878957"/>
            <a:ext cx="1828796" cy="457199"/>
          </a:xfrm>
          <a:prstGeom prst="rect">
            <a:avLst/>
          </a:prstGeom>
        </p:spPr>
      </p:pic>
    </p:spTree>
    <p:extLst>
      <p:ext uri="{BB962C8B-B14F-4D97-AF65-F5344CB8AC3E}">
        <p14:creationId xmlns:p14="http://schemas.microsoft.com/office/powerpoint/2010/main" val="1085274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18</a:t>
            </a:fld>
            <a:endParaRPr lang="en-GB" dirty="0">
              <a:solidFill>
                <a:srgbClr val="717171"/>
              </a:solidFill>
            </a:endParaRPr>
          </a:p>
        </p:txBody>
      </p:sp>
      <p:sp>
        <p:nvSpPr>
          <p:cNvPr id="7" name="Text Placeholder 6"/>
          <p:cNvSpPr>
            <a:spLocks noGrp="1"/>
          </p:cNvSpPr>
          <p:nvPr>
            <p:ph type="body" sz="quarter" idx="18"/>
          </p:nvPr>
        </p:nvSpPr>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2690947051"/>
              </p:ext>
            </p:extLst>
          </p:nvPr>
        </p:nvGraphicFramePr>
        <p:xfrm>
          <a:off x="1954061" y="1209933"/>
          <a:ext cx="9757776" cy="4802560"/>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11" name="Picture 10"/>
          <p:cNvPicPr>
            <a:picLocks noChangeAspect="1"/>
          </p:cNvPicPr>
          <p:nvPr/>
        </p:nvPicPr>
        <p:blipFill>
          <a:blip r:embed="rId4"/>
          <a:stretch>
            <a:fillRect/>
          </a:stretch>
        </p:blipFill>
        <p:spPr>
          <a:xfrm>
            <a:off x="1236474" y="1540703"/>
            <a:ext cx="575558" cy="417991"/>
          </a:xfrm>
          <a:prstGeom prst="rect">
            <a:avLst/>
          </a:prstGeom>
        </p:spPr>
      </p:pic>
      <p:pic>
        <p:nvPicPr>
          <p:cNvPr id="12" name="Picture 11"/>
          <p:cNvPicPr>
            <a:picLocks noChangeAspect="1"/>
          </p:cNvPicPr>
          <p:nvPr/>
        </p:nvPicPr>
        <p:blipFill>
          <a:blip r:embed="rId5"/>
          <a:stretch>
            <a:fillRect/>
          </a:stretch>
        </p:blipFill>
        <p:spPr>
          <a:xfrm>
            <a:off x="1202498" y="3633957"/>
            <a:ext cx="646394" cy="428587"/>
          </a:xfrm>
          <a:prstGeom prst="rect">
            <a:avLst/>
          </a:prstGeom>
        </p:spPr>
      </p:pic>
      <p:pic>
        <p:nvPicPr>
          <p:cNvPr id="13" name="Picture 12"/>
          <p:cNvPicPr>
            <a:picLocks noChangeAspect="1"/>
          </p:cNvPicPr>
          <p:nvPr/>
        </p:nvPicPr>
        <p:blipFill>
          <a:blip r:embed="rId6"/>
          <a:stretch>
            <a:fillRect/>
          </a:stretch>
        </p:blipFill>
        <p:spPr>
          <a:xfrm>
            <a:off x="1232998" y="2116901"/>
            <a:ext cx="603890" cy="376368"/>
          </a:xfrm>
          <a:prstGeom prst="rect">
            <a:avLst/>
          </a:prstGeom>
        </p:spPr>
      </p:pic>
      <p:pic>
        <p:nvPicPr>
          <p:cNvPr id="14" name="Picture 13"/>
          <p:cNvPicPr>
            <a:picLocks noChangeAspect="1"/>
          </p:cNvPicPr>
          <p:nvPr/>
        </p:nvPicPr>
        <p:blipFill>
          <a:blip r:embed="rId7"/>
          <a:stretch>
            <a:fillRect/>
          </a:stretch>
        </p:blipFill>
        <p:spPr>
          <a:xfrm>
            <a:off x="1207467" y="3156560"/>
            <a:ext cx="581080" cy="354317"/>
          </a:xfrm>
          <a:prstGeom prst="rect">
            <a:avLst/>
          </a:prstGeom>
        </p:spPr>
      </p:pic>
      <p:pic>
        <p:nvPicPr>
          <p:cNvPr id="15" name="Picture 14"/>
          <p:cNvPicPr>
            <a:picLocks noChangeAspect="1"/>
          </p:cNvPicPr>
          <p:nvPr/>
        </p:nvPicPr>
        <p:blipFill>
          <a:blip r:embed="rId8"/>
          <a:stretch>
            <a:fillRect/>
          </a:stretch>
        </p:blipFill>
        <p:spPr>
          <a:xfrm>
            <a:off x="1211374" y="2642992"/>
            <a:ext cx="589045" cy="400834"/>
          </a:xfrm>
          <a:prstGeom prst="rect">
            <a:avLst/>
          </a:prstGeom>
        </p:spPr>
      </p:pic>
      <p:pic>
        <p:nvPicPr>
          <p:cNvPr id="16" name="Picture 15"/>
          <p:cNvPicPr>
            <a:picLocks noChangeAspect="1"/>
          </p:cNvPicPr>
          <p:nvPr/>
        </p:nvPicPr>
        <p:blipFill>
          <a:blip r:embed="rId9"/>
          <a:stretch>
            <a:fillRect/>
          </a:stretch>
        </p:blipFill>
        <p:spPr>
          <a:xfrm>
            <a:off x="1240077" y="4178241"/>
            <a:ext cx="629364" cy="381234"/>
          </a:xfrm>
          <a:prstGeom prst="rect">
            <a:avLst/>
          </a:prstGeom>
        </p:spPr>
      </p:pic>
      <p:pic>
        <p:nvPicPr>
          <p:cNvPr id="17" name="Picture 16"/>
          <p:cNvPicPr>
            <a:picLocks noChangeAspect="1"/>
          </p:cNvPicPr>
          <p:nvPr/>
        </p:nvPicPr>
        <p:blipFill>
          <a:blip r:embed="rId10"/>
          <a:stretch>
            <a:fillRect/>
          </a:stretch>
        </p:blipFill>
        <p:spPr>
          <a:xfrm>
            <a:off x="1202046" y="4672210"/>
            <a:ext cx="626754" cy="414579"/>
          </a:xfrm>
          <a:prstGeom prst="rect">
            <a:avLst/>
          </a:prstGeom>
        </p:spPr>
      </p:pic>
      <p:sp>
        <p:nvSpPr>
          <p:cNvPr id="25" name="Title 1"/>
          <p:cNvSpPr>
            <a:spLocks noGrp="1"/>
          </p:cNvSpPr>
          <p:nvPr>
            <p:ph type="title"/>
          </p:nvPr>
        </p:nvSpPr>
        <p:spPr>
          <a:xfrm>
            <a:off x="359999" y="430717"/>
            <a:ext cx="11466875" cy="1146874"/>
          </a:xfrm>
        </p:spPr>
        <p:txBody>
          <a:bodyPr/>
          <a:lstStyle/>
          <a:p>
            <a:r>
              <a:rPr lang="en-US" b="0" dirty="0"/>
              <a:t>Mean – number of portions fruit/berries and vegetables ate yesterday</a:t>
            </a:r>
            <a:endParaRPr lang="nb-NO" b="0" dirty="0"/>
          </a:p>
        </p:txBody>
      </p:sp>
      <p:pic>
        <p:nvPicPr>
          <p:cNvPr id="18" name="Picture 17"/>
          <p:cNvPicPr>
            <a:picLocks noChangeAspect="1"/>
          </p:cNvPicPr>
          <p:nvPr/>
        </p:nvPicPr>
        <p:blipFill>
          <a:blip r:embed="rId11"/>
          <a:stretch>
            <a:fillRect/>
          </a:stretch>
        </p:blipFill>
        <p:spPr>
          <a:xfrm>
            <a:off x="1189973" y="5291555"/>
            <a:ext cx="676405" cy="338203"/>
          </a:xfrm>
          <a:prstGeom prst="rect">
            <a:avLst/>
          </a:prstGeom>
        </p:spPr>
      </p:pic>
    </p:spTree>
    <p:extLst>
      <p:ext uri="{BB962C8B-B14F-4D97-AF65-F5344CB8AC3E}">
        <p14:creationId xmlns:p14="http://schemas.microsoft.com/office/powerpoint/2010/main" val="1264645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19</a:t>
            </a:fld>
            <a:endParaRPr lang="en-GB" dirty="0">
              <a:solidFill>
                <a:srgbClr val="717171"/>
              </a:solidFill>
            </a:endParaRPr>
          </a:p>
        </p:txBody>
      </p:sp>
      <p:sp>
        <p:nvSpPr>
          <p:cNvPr id="7" name="Text Placeholder 6"/>
          <p:cNvSpPr>
            <a:spLocks noGrp="1"/>
          </p:cNvSpPr>
          <p:nvPr>
            <p:ph type="body" sz="quarter" idx="18"/>
          </p:nvPr>
        </p:nvSpPr>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2669829251"/>
              </p:ext>
            </p:extLst>
          </p:nvPr>
        </p:nvGraphicFramePr>
        <p:xfrm>
          <a:off x="1966587" y="1147301"/>
          <a:ext cx="9757776" cy="5002977"/>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sp>
        <p:nvSpPr>
          <p:cNvPr id="25" name="Title 1"/>
          <p:cNvSpPr>
            <a:spLocks noGrp="1"/>
          </p:cNvSpPr>
          <p:nvPr>
            <p:ph type="title"/>
          </p:nvPr>
        </p:nvSpPr>
        <p:spPr>
          <a:xfrm>
            <a:off x="362562" y="483950"/>
            <a:ext cx="11466875" cy="1146874"/>
          </a:xfrm>
        </p:spPr>
        <p:txBody>
          <a:bodyPr/>
          <a:lstStyle/>
          <a:p>
            <a:r>
              <a:rPr lang="en-US" b="0" dirty="0"/>
              <a:t>Mean – number of portions fruit/berries ate yesterday</a:t>
            </a:r>
            <a:endParaRPr lang="nb-NO" b="0" dirty="0"/>
          </a:p>
        </p:txBody>
      </p:sp>
      <p:pic>
        <p:nvPicPr>
          <p:cNvPr id="18" name="Picture 17"/>
          <p:cNvPicPr>
            <a:picLocks noChangeAspect="1"/>
          </p:cNvPicPr>
          <p:nvPr/>
        </p:nvPicPr>
        <p:blipFill>
          <a:blip r:embed="rId4"/>
          <a:stretch>
            <a:fillRect/>
          </a:stretch>
        </p:blipFill>
        <p:spPr>
          <a:xfrm>
            <a:off x="1236474" y="1540703"/>
            <a:ext cx="575558" cy="417991"/>
          </a:xfrm>
          <a:prstGeom prst="rect">
            <a:avLst/>
          </a:prstGeom>
        </p:spPr>
      </p:pic>
      <p:pic>
        <p:nvPicPr>
          <p:cNvPr id="19" name="Picture 18"/>
          <p:cNvPicPr>
            <a:picLocks noChangeAspect="1"/>
          </p:cNvPicPr>
          <p:nvPr/>
        </p:nvPicPr>
        <p:blipFill>
          <a:blip r:embed="rId5"/>
          <a:stretch>
            <a:fillRect/>
          </a:stretch>
        </p:blipFill>
        <p:spPr>
          <a:xfrm>
            <a:off x="1202498" y="3633957"/>
            <a:ext cx="646394" cy="428587"/>
          </a:xfrm>
          <a:prstGeom prst="rect">
            <a:avLst/>
          </a:prstGeom>
        </p:spPr>
      </p:pic>
      <p:pic>
        <p:nvPicPr>
          <p:cNvPr id="20" name="Picture 19"/>
          <p:cNvPicPr>
            <a:picLocks noChangeAspect="1"/>
          </p:cNvPicPr>
          <p:nvPr/>
        </p:nvPicPr>
        <p:blipFill>
          <a:blip r:embed="rId6"/>
          <a:stretch>
            <a:fillRect/>
          </a:stretch>
        </p:blipFill>
        <p:spPr>
          <a:xfrm>
            <a:off x="1232998" y="2116901"/>
            <a:ext cx="603890" cy="376368"/>
          </a:xfrm>
          <a:prstGeom prst="rect">
            <a:avLst/>
          </a:prstGeom>
        </p:spPr>
      </p:pic>
      <p:pic>
        <p:nvPicPr>
          <p:cNvPr id="21" name="Picture 20"/>
          <p:cNvPicPr>
            <a:picLocks noChangeAspect="1"/>
          </p:cNvPicPr>
          <p:nvPr/>
        </p:nvPicPr>
        <p:blipFill>
          <a:blip r:embed="rId7"/>
          <a:stretch>
            <a:fillRect/>
          </a:stretch>
        </p:blipFill>
        <p:spPr>
          <a:xfrm>
            <a:off x="1207467" y="3156560"/>
            <a:ext cx="581080" cy="354317"/>
          </a:xfrm>
          <a:prstGeom prst="rect">
            <a:avLst/>
          </a:prstGeom>
        </p:spPr>
      </p:pic>
      <p:pic>
        <p:nvPicPr>
          <p:cNvPr id="22" name="Picture 21"/>
          <p:cNvPicPr>
            <a:picLocks noChangeAspect="1"/>
          </p:cNvPicPr>
          <p:nvPr/>
        </p:nvPicPr>
        <p:blipFill>
          <a:blip r:embed="rId8"/>
          <a:stretch>
            <a:fillRect/>
          </a:stretch>
        </p:blipFill>
        <p:spPr>
          <a:xfrm>
            <a:off x="1211374" y="2642992"/>
            <a:ext cx="589045" cy="400834"/>
          </a:xfrm>
          <a:prstGeom prst="rect">
            <a:avLst/>
          </a:prstGeom>
        </p:spPr>
      </p:pic>
      <p:pic>
        <p:nvPicPr>
          <p:cNvPr id="23" name="Picture 22"/>
          <p:cNvPicPr>
            <a:picLocks noChangeAspect="1"/>
          </p:cNvPicPr>
          <p:nvPr/>
        </p:nvPicPr>
        <p:blipFill>
          <a:blip r:embed="rId9"/>
          <a:stretch>
            <a:fillRect/>
          </a:stretch>
        </p:blipFill>
        <p:spPr>
          <a:xfrm>
            <a:off x="1240077" y="4178241"/>
            <a:ext cx="629364" cy="381234"/>
          </a:xfrm>
          <a:prstGeom prst="rect">
            <a:avLst/>
          </a:prstGeom>
        </p:spPr>
      </p:pic>
      <p:pic>
        <p:nvPicPr>
          <p:cNvPr id="24" name="Picture 23"/>
          <p:cNvPicPr>
            <a:picLocks noChangeAspect="1"/>
          </p:cNvPicPr>
          <p:nvPr/>
        </p:nvPicPr>
        <p:blipFill>
          <a:blip r:embed="rId10"/>
          <a:stretch>
            <a:fillRect/>
          </a:stretch>
        </p:blipFill>
        <p:spPr>
          <a:xfrm>
            <a:off x="1202046" y="4672210"/>
            <a:ext cx="626754" cy="414579"/>
          </a:xfrm>
          <a:prstGeom prst="rect">
            <a:avLst/>
          </a:prstGeom>
        </p:spPr>
      </p:pic>
      <p:pic>
        <p:nvPicPr>
          <p:cNvPr id="26" name="Picture 25"/>
          <p:cNvPicPr>
            <a:picLocks noChangeAspect="1"/>
          </p:cNvPicPr>
          <p:nvPr/>
        </p:nvPicPr>
        <p:blipFill>
          <a:blip r:embed="rId11"/>
          <a:stretch>
            <a:fillRect/>
          </a:stretch>
        </p:blipFill>
        <p:spPr>
          <a:xfrm>
            <a:off x="1189973" y="5291555"/>
            <a:ext cx="676405" cy="338203"/>
          </a:xfrm>
          <a:prstGeom prst="rect">
            <a:avLst/>
          </a:prstGeom>
        </p:spPr>
      </p:pic>
    </p:spTree>
    <p:extLst>
      <p:ext uri="{BB962C8B-B14F-4D97-AF65-F5344CB8AC3E}">
        <p14:creationId xmlns:p14="http://schemas.microsoft.com/office/powerpoint/2010/main" val="2518984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288" y="491008"/>
            <a:ext cx="8482550" cy="404119"/>
          </a:xfrm>
        </p:spPr>
        <p:txBody>
          <a:bodyPr/>
          <a:lstStyle/>
          <a:p>
            <a:r>
              <a:rPr lang="nb-NO" dirty="0"/>
              <a:t>Content</a:t>
            </a:r>
          </a:p>
        </p:txBody>
      </p:sp>
      <p:graphicFrame>
        <p:nvGraphicFramePr>
          <p:cNvPr id="8" name="Table 7"/>
          <p:cNvGraphicFramePr>
            <a:graphicFrameLocks noGrp="1"/>
          </p:cNvGraphicFramePr>
          <p:nvPr>
            <p:extLst>
              <p:ext uri="{D42A27DB-BD31-4B8C-83A1-F6EECF244321}">
                <p14:modId xmlns:p14="http://schemas.microsoft.com/office/powerpoint/2010/main" val="2752722950"/>
              </p:ext>
            </p:extLst>
          </p:nvPr>
        </p:nvGraphicFramePr>
        <p:xfrm>
          <a:off x="1058460" y="1684941"/>
          <a:ext cx="9680750" cy="2676713"/>
        </p:xfrm>
        <a:graphic>
          <a:graphicData uri="http://schemas.openxmlformats.org/drawingml/2006/table">
            <a:tbl>
              <a:tblPr>
                <a:tableStyleId>{5C22544A-7EE6-4342-B048-85BDC9FD1C3A}</a:tableStyleId>
              </a:tblPr>
              <a:tblGrid>
                <a:gridCol w="1245913">
                  <a:extLst>
                    <a:ext uri="{9D8B030D-6E8A-4147-A177-3AD203B41FA5}">
                      <a16:colId xmlns:a16="http://schemas.microsoft.com/office/drawing/2014/main" val="20000"/>
                    </a:ext>
                  </a:extLst>
                </a:gridCol>
                <a:gridCol w="7550520">
                  <a:extLst>
                    <a:ext uri="{9D8B030D-6E8A-4147-A177-3AD203B41FA5}">
                      <a16:colId xmlns:a16="http://schemas.microsoft.com/office/drawing/2014/main" val="20001"/>
                    </a:ext>
                  </a:extLst>
                </a:gridCol>
                <a:gridCol w="884317">
                  <a:extLst>
                    <a:ext uri="{9D8B030D-6E8A-4147-A177-3AD203B41FA5}">
                      <a16:colId xmlns:a16="http://schemas.microsoft.com/office/drawing/2014/main" val="20002"/>
                    </a:ext>
                  </a:extLst>
                </a:gridCol>
              </a:tblGrid>
              <a:tr h="370840">
                <a:tc>
                  <a:txBody>
                    <a:bodyPr/>
                    <a:lstStyle/>
                    <a:p>
                      <a:r>
                        <a:rPr lang="nb-NO" sz="1600" noProof="0" dirty="0">
                          <a:solidFill>
                            <a:schemeClr val="tx1"/>
                          </a:solidFill>
                        </a:rPr>
                        <a:t>1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600" noProof="0" dirty="0"/>
                        <a:t>About the study</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nb-NO" sz="1600" noProof="0" dirty="0">
                          <a:solidFill>
                            <a:schemeClr val="tx1"/>
                          </a:solidFill>
                        </a:rPr>
                        <a:t>3</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36210">
                <a:tc>
                  <a:txBody>
                    <a:bodyPr/>
                    <a:lstStyle/>
                    <a:p>
                      <a:r>
                        <a:rPr lang="nb-NO" sz="1600" noProof="0" dirty="0">
                          <a:solidFill>
                            <a:schemeClr val="tx1"/>
                          </a:solidFill>
                        </a:rPr>
                        <a:t>2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How many portions of fruit/berries and vegetables do people </a:t>
                      </a:r>
                      <a:r>
                        <a:rPr lang="en-US" sz="1600" dirty="0">
                          <a:solidFill>
                            <a:schemeClr val="bg1">
                              <a:lumMod val="50000"/>
                            </a:schemeClr>
                          </a:solidFill>
                        </a:rPr>
                        <a:t>normally eat</a:t>
                      </a:r>
                      <a:r>
                        <a:rPr lang="en-US" sz="1600" dirty="0"/>
                        <a: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nb-NO" sz="1600" noProof="0" dirty="0">
                          <a:solidFill>
                            <a:schemeClr val="tx1"/>
                          </a:solidFill>
                        </a:rPr>
                        <a:t>7</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6869">
                <a:tc>
                  <a:txBody>
                    <a:bodyPr/>
                    <a:lstStyle/>
                    <a:p>
                      <a:r>
                        <a:rPr lang="nb-NO" sz="1600" noProof="0" dirty="0">
                          <a:solidFill>
                            <a:schemeClr val="tx1"/>
                          </a:solidFill>
                        </a:rPr>
                        <a:t>3</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600" dirty="0"/>
                        <a:t>Consumption during</a:t>
                      </a:r>
                      <a:r>
                        <a:rPr lang="en-US" sz="1600" baseline="0" dirty="0"/>
                        <a:t> the day</a:t>
                      </a:r>
                      <a:endParaRPr lang="en-US" sz="1600" dirty="0"/>
                    </a:p>
                    <a:p>
                      <a:endParaRPr lang="nb-NO" sz="1600" dirty="0"/>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nb-NO" sz="1600" noProof="0" dirty="0">
                          <a:solidFill>
                            <a:schemeClr val="tx1"/>
                          </a:solidFill>
                        </a:rPr>
                        <a:t>17</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06623">
                <a:tc>
                  <a:txBody>
                    <a:bodyPr/>
                    <a:lstStyle/>
                    <a:p>
                      <a:r>
                        <a:rPr lang="nb-NO" sz="1600" noProof="0" dirty="0">
                          <a:solidFill>
                            <a:schemeClr val="tx1"/>
                          </a:solidFill>
                        </a:rPr>
                        <a:t>4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600" noProof="0" dirty="0">
                          <a:solidFill>
                            <a:schemeClr val="tx1"/>
                          </a:solidFill>
                        </a:rPr>
                        <a:t>Highlights</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nb-NO" sz="1600" noProof="0" dirty="0">
                          <a:solidFill>
                            <a:schemeClr val="tx1"/>
                          </a:solidFill>
                        </a:rPr>
                        <a:t>23</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883418">
                <a:tc>
                  <a:txBody>
                    <a:bodyPr/>
                    <a:lstStyle/>
                    <a:p>
                      <a:r>
                        <a:rPr lang="nb-NO" sz="1600" noProof="0" dirty="0">
                          <a:solidFill>
                            <a:schemeClr val="tx1"/>
                          </a:solidFill>
                        </a:rPr>
                        <a:t>5 </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600" noProof="0" dirty="0">
                          <a:solidFill>
                            <a:schemeClr val="tx1"/>
                          </a:solidFill>
                        </a:rPr>
                        <a:t>Appendix</a:t>
                      </a:r>
                    </a:p>
                    <a:p>
                      <a:pPr marL="342900" indent="-342900">
                        <a:buFontTx/>
                        <a:buChar char="-"/>
                      </a:pPr>
                      <a:r>
                        <a:rPr lang="en-US" sz="1600" dirty="0"/>
                        <a:t>Demographics</a:t>
                      </a:r>
                      <a:r>
                        <a:rPr lang="en-US" sz="1600" baseline="0" dirty="0"/>
                        <a:t> (gender, age, education)</a:t>
                      </a:r>
                    </a:p>
                    <a:p>
                      <a:pPr marL="342900" indent="-342900">
                        <a:buFontTx/>
                        <a:buChar char="-"/>
                      </a:pPr>
                      <a:r>
                        <a:rPr lang="en-US" sz="1600" dirty="0"/>
                        <a:t>Distribution of consumption throughout the day</a:t>
                      </a:r>
                    </a:p>
                    <a:p>
                      <a:endParaRPr lang="en-US" sz="1600" noProof="0" dirty="0">
                        <a:solidFill>
                          <a:schemeClr val="tx1"/>
                        </a:solidFill>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nb-NO" sz="1600" noProof="0" dirty="0">
                          <a:solidFill>
                            <a:schemeClr val="tx1"/>
                          </a:solidFill>
                        </a:rPr>
                        <a:t>26</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15391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20</a:t>
            </a:fld>
            <a:endParaRPr lang="en-GB" dirty="0">
              <a:solidFill>
                <a:srgbClr val="717171"/>
              </a:solidFill>
            </a:endParaRPr>
          </a:p>
        </p:txBody>
      </p:sp>
      <p:sp>
        <p:nvSpPr>
          <p:cNvPr id="7" name="Text Placeholder 6"/>
          <p:cNvSpPr>
            <a:spLocks noGrp="1"/>
          </p:cNvSpPr>
          <p:nvPr>
            <p:ph type="body" sz="quarter" idx="18"/>
          </p:nvPr>
        </p:nvSpPr>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2424880385"/>
              </p:ext>
            </p:extLst>
          </p:nvPr>
        </p:nvGraphicFramePr>
        <p:xfrm>
          <a:off x="1954061" y="1139868"/>
          <a:ext cx="9757776" cy="4935255"/>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sp>
        <p:nvSpPr>
          <p:cNvPr id="25" name="Title 1"/>
          <p:cNvSpPr>
            <a:spLocks noGrp="1"/>
          </p:cNvSpPr>
          <p:nvPr>
            <p:ph type="title"/>
          </p:nvPr>
        </p:nvSpPr>
        <p:spPr>
          <a:xfrm>
            <a:off x="359999" y="430717"/>
            <a:ext cx="11466875" cy="1146874"/>
          </a:xfrm>
        </p:spPr>
        <p:txBody>
          <a:bodyPr/>
          <a:lstStyle/>
          <a:p>
            <a:r>
              <a:rPr lang="en-US" b="0" dirty="0"/>
              <a:t>Mean – number of portions vegetables ate yesterday</a:t>
            </a:r>
            <a:endParaRPr lang="nb-NO" b="0" dirty="0"/>
          </a:p>
        </p:txBody>
      </p:sp>
      <p:pic>
        <p:nvPicPr>
          <p:cNvPr id="18" name="Picture 17"/>
          <p:cNvPicPr>
            <a:picLocks noChangeAspect="1"/>
          </p:cNvPicPr>
          <p:nvPr/>
        </p:nvPicPr>
        <p:blipFill>
          <a:blip r:embed="rId4"/>
          <a:stretch>
            <a:fillRect/>
          </a:stretch>
        </p:blipFill>
        <p:spPr>
          <a:xfrm>
            <a:off x="1286578" y="1540703"/>
            <a:ext cx="575558" cy="417991"/>
          </a:xfrm>
          <a:prstGeom prst="rect">
            <a:avLst/>
          </a:prstGeom>
        </p:spPr>
      </p:pic>
      <p:pic>
        <p:nvPicPr>
          <p:cNvPr id="19" name="Picture 18"/>
          <p:cNvPicPr>
            <a:picLocks noChangeAspect="1"/>
          </p:cNvPicPr>
          <p:nvPr/>
        </p:nvPicPr>
        <p:blipFill>
          <a:blip r:embed="rId5"/>
          <a:stretch>
            <a:fillRect/>
          </a:stretch>
        </p:blipFill>
        <p:spPr>
          <a:xfrm>
            <a:off x="1202498" y="3633957"/>
            <a:ext cx="646394" cy="428587"/>
          </a:xfrm>
          <a:prstGeom prst="rect">
            <a:avLst/>
          </a:prstGeom>
        </p:spPr>
      </p:pic>
      <p:pic>
        <p:nvPicPr>
          <p:cNvPr id="20" name="Picture 19"/>
          <p:cNvPicPr>
            <a:picLocks noChangeAspect="1"/>
          </p:cNvPicPr>
          <p:nvPr/>
        </p:nvPicPr>
        <p:blipFill>
          <a:blip r:embed="rId6"/>
          <a:stretch>
            <a:fillRect/>
          </a:stretch>
        </p:blipFill>
        <p:spPr>
          <a:xfrm>
            <a:off x="1283102" y="2116901"/>
            <a:ext cx="603890" cy="376368"/>
          </a:xfrm>
          <a:prstGeom prst="rect">
            <a:avLst/>
          </a:prstGeom>
        </p:spPr>
      </p:pic>
      <p:pic>
        <p:nvPicPr>
          <p:cNvPr id="21" name="Picture 20"/>
          <p:cNvPicPr>
            <a:picLocks noChangeAspect="1"/>
          </p:cNvPicPr>
          <p:nvPr/>
        </p:nvPicPr>
        <p:blipFill>
          <a:blip r:embed="rId7"/>
          <a:stretch>
            <a:fillRect/>
          </a:stretch>
        </p:blipFill>
        <p:spPr>
          <a:xfrm>
            <a:off x="1257571" y="3156560"/>
            <a:ext cx="581080" cy="354317"/>
          </a:xfrm>
          <a:prstGeom prst="rect">
            <a:avLst/>
          </a:prstGeom>
        </p:spPr>
      </p:pic>
      <p:pic>
        <p:nvPicPr>
          <p:cNvPr id="22" name="Picture 21"/>
          <p:cNvPicPr>
            <a:picLocks noChangeAspect="1"/>
          </p:cNvPicPr>
          <p:nvPr/>
        </p:nvPicPr>
        <p:blipFill>
          <a:blip r:embed="rId8"/>
          <a:stretch>
            <a:fillRect/>
          </a:stretch>
        </p:blipFill>
        <p:spPr>
          <a:xfrm>
            <a:off x="1261478" y="2642992"/>
            <a:ext cx="589045" cy="400834"/>
          </a:xfrm>
          <a:prstGeom prst="rect">
            <a:avLst/>
          </a:prstGeom>
        </p:spPr>
      </p:pic>
      <p:pic>
        <p:nvPicPr>
          <p:cNvPr id="23" name="Picture 22"/>
          <p:cNvPicPr>
            <a:picLocks noChangeAspect="1"/>
          </p:cNvPicPr>
          <p:nvPr/>
        </p:nvPicPr>
        <p:blipFill>
          <a:blip r:embed="rId9"/>
          <a:stretch>
            <a:fillRect/>
          </a:stretch>
        </p:blipFill>
        <p:spPr>
          <a:xfrm>
            <a:off x="1240077" y="4178241"/>
            <a:ext cx="629364" cy="381234"/>
          </a:xfrm>
          <a:prstGeom prst="rect">
            <a:avLst/>
          </a:prstGeom>
        </p:spPr>
      </p:pic>
      <p:pic>
        <p:nvPicPr>
          <p:cNvPr id="24" name="Picture 23"/>
          <p:cNvPicPr>
            <a:picLocks noChangeAspect="1"/>
          </p:cNvPicPr>
          <p:nvPr/>
        </p:nvPicPr>
        <p:blipFill>
          <a:blip r:embed="rId10"/>
          <a:stretch>
            <a:fillRect/>
          </a:stretch>
        </p:blipFill>
        <p:spPr>
          <a:xfrm>
            <a:off x="1202046" y="4672210"/>
            <a:ext cx="626754" cy="414579"/>
          </a:xfrm>
          <a:prstGeom prst="rect">
            <a:avLst/>
          </a:prstGeom>
        </p:spPr>
      </p:pic>
      <p:pic>
        <p:nvPicPr>
          <p:cNvPr id="26" name="Picture 25"/>
          <p:cNvPicPr>
            <a:picLocks noChangeAspect="1"/>
          </p:cNvPicPr>
          <p:nvPr/>
        </p:nvPicPr>
        <p:blipFill>
          <a:blip r:embed="rId11"/>
          <a:stretch>
            <a:fillRect/>
          </a:stretch>
        </p:blipFill>
        <p:spPr>
          <a:xfrm>
            <a:off x="1189973" y="5291555"/>
            <a:ext cx="676405" cy="338203"/>
          </a:xfrm>
          <a:prstGeom prst="rect">
            <a:avLst/>
          </a:prstGeom>
        </p:spPr>
      </p:pic>
    </p:spTree>
    <p:extLst>
      <p:ext uri="{BB962C8B-B14F-4D97-AF65-F5344CB8AC3E}">
        <p14:creationId xmlns:p14="http://schemas.microsoft.com/office/powerpoint/2010/main" val="802610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21</a:t>
            </a:fld>
            <a:endParaRPr lang="en-GB" dirty="0">
              <a:solidFill>
                <a:srgbClr val="717171"/>
              </a:solidFill>
            </a:endParaRPr>
          </a:p>
        </p:txBody>
      </p:sp>
      <p:sp>
        <p:nvSpPr>
          <p:cNvPr id="7" name="Text Placeholder 6"/>
          <p:cNvSpPr>
            <a:spLocks noGrp="1"/>
          </p:cNvSpPr>
          <p:nvPr>
            <p:ph type="body" sz="quarter" idx="18"/>
          </p:nvPr>
        </p:nvSpPr>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2296770911"/>
              </p:ext>
            </p:extLst>
          </p:nvPr>
        </p:nvGraphicFramePr>
        <p:xfrm>
          <a:off x="1954061" y="1209933"/>
          <a:ext cx="9757776" cy="4790034"/>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sp>
        <p:nvSpPr>
          <p:cNvPr id="25" name="Title 1"/>
          <p:cNvSpPr>
            <a:spLocks noGrp="1"/>
          </p:cNvSpPr>
          <p:nvPr>
            <p:ph type="title"/>
          </p:nvPr>
        </p:nvSpPr>
        <p:spPr>
          <a:xfrm>
            <a:off x="359999" y="430717"/>
            <a:ext cx="11466875" cy="1146874"/>
          </a:xfrm>
        </p:spPr>
        <p:txBody>
          <a:bodyPr/>
          <a:lstStyle/>
          <a:p>
            <a:r>
              <a:rPr lang="en-US" b="0" dirty="0"/>
              <a:t>Mean – number of glasses juice drunk yesterday</a:t>
            </a:r>
            <a:endParaRPr lang="nb-NO" b="0" dirty="0"/>
          </a:p>
        </p:txBody>
      </p:sp>
      <p:pic>
        <p:nvPicPr>
          <p:cNvPr id="18" name="Picture 17"/>
          <p:cNvPicPr>
            <a:picLocks noChangeAspect="1"/>
          </p:cNvPicPr>
          <p:nvPr/>
        </p:nvPicPr>
        <p:blipFill>
          <a:blip r:embed="rId4"/>
          <a:stretch>
            <a:fillRect/>
          </a:stretch>
        </p:blipFill>
        <p:spPr>
          <a:xfrm>
            <a:off x="1286578" y="1540703"/>
            <a:ext cx="575558" cy="417991"/>
          </a:xfrm>
          <a:prstGeom prst="rect">
            <a:avLst/>
          </a:prstGeom>
        </p:spPr>
      </p:pic>
      <p:pic>
        <p:nvPicPr>
          <p:cNvPr id="19" name="Picture 18"/>
          <p:cNvPicPr>
            <a:picLocks noChangeAspect="1"/>
          </p:cNvPicPr>
          <p:nvPr/>
        </p:nvPicPr>
        <p:blipFill>
          <a:blip r:embed="rId5"/>
          <a:stretch>
            <a:fillRect/>
          </a:stretch>
        </p:blipFill>
        <p:spPr>
          <a:xfrm>
            <a:off x="1227550" y="3633957"/>
            <a:ext cx="646394" cy="428587"/>
          </a:xfrm>
          <a:prstGeom prst="rect">
            <a:avLst/>
          </a:prstGeom>
        </p:spPr>
      </p:pic>
      <p:pic>
        <p:nvPicPr>
          <p:cNvPr id="20" name="Picture 19"/>
          <p:cNvPicPr>
            <a:picLocks noChangeAspect="1"/>
          </p:cNvPicPr>
          <p:nvPr/>
        </p:nvPicPr>
        <p:blipFill>
          <a:blip r:embed="rId6"/>
          <a:stretch>
            <a:fillRect/>
          </a:stretch>
        </p:blipFill>
        <p:spPr>
          <a:xfrm>
            <a:off x="1283102" y="2116901"/>
            <a:ext cx="603890" cy="376368"/>
          </a:xfrm>
          <a:prstGeom prst="rect">
            <a:avLst/>
          </a:prstGeom>
        </p:spPr>
      </p:pic>
      <p:pic>
        <p:nvPicPr>
          <p:cNvPr id="21" name="Picture 20"/>
          <p:cNvPicPr>
            <a:picLocks noChangeAspect="1"/>
          </p:cNvPicPr>
          <p:nvPr/>
        </p:nvPicPr>
        <p:blipFill>
          <a:blip r:embed="rId7"/>
          <a:stretch>
            <a:fillRect/>
          </a:stretch>
        </p:blipFill>
        <p:spPr>
          <a:xfrm>
            <a:off x="1257571" y="3156560"/>
            <a:ext cx="581080" cy="354317"/>
          </a:xfrm>
          <a:prstGeom prst="rect">
            <a:avLst/>
          </a:prstGeom>
        </p:spPr>
      </p:pic>
      <p:pic>
        <p:nvPicPr>
          <p:cNvPr id="22" name="Picture 21"/>
          <p:cNvPicPr>
            <a:picLocks noChangeAspect="1"/>
          </p:cNvPicPr>
          <p:nvPr/>
        </p:nvPicPr>
        <p:blipFill>
          <a:blip r:embed="rId8"/>
          <a:stretch>
            <a:fillRect/>
          </a:stretch>
        </p:blipFill>
        <p:spPr>
          <a:xfrm>
            <a:off x="1261478" y="2642992"/>
            <a:ext cx="589045" cy="400834"/>
          </a:xfrm>
          <a:prstGeom prst="rect">
            <a:avLst/>
          </a:prstGeom>
        </p:spPr>
      </p:pic>
      <p:pic>
        <p:nvPicPr>
          <p:cNvPr id="23" name="Picture 22"/>
          <p:cNvPicPr>
            <a:picLocks noChangeAspect="1"/>
          </p:cNvPicPr>
          <p:nvPr/>
        </p:nvPicPr>
        <p:blipFill>
          <a:blip r:embed="rId9"/>
          <a:stretch>
            <a:fillRect/>
          </a:stretch>
        </p:blipFill>
        <p:spPr>
          <a:xfrm>
            <a:off x="1240077" y="4178241"/>
            <a:ext cx="629364" cy="381234"/>
          </a:xfrm>
          <a:prstGeom prst="rect">
            <a:avLst/>
          </a:prstGeom>
        </p:spPr>
      </p:pic>
      <p:pic>
        <p:nvPicPr>
          <p:cNvPr id="24" name="Picture 23"/>
          <p:cNvPicPr>
            <a:picLocks noChangeAspect="1"/>
          </p:cNvPicPr>
          <p:nvPr/>
        </p:nvPicPr>
        <p:blipFill>
          <a:blip r:embed="rId10"/>
          <a:stretch>
            <a:fillRect/>
          </a:stretch>
        </p:blipFill>
        <p:spPr>
          <a:xfrm>
            <a:off x="1202046" y="4672210"/>
            <a:ext cx="626754" cy="414579"/>
          </a:xfrm>
          <a:prstGeom prst="rect">
            <a:avLst/>
          </a:prstGeom>
        </p:spPr>
      </p:pic>
      <p:pic>
        <p:nvPicPr>
          <p:cNvPr id="26" name="Picture 25"/>
          <p:cNvPicPr>
            <a:picLocks noChangeAspect="1"/>
          </p:cNvPicPr>
          <p:nvPr/>
        </p:nvPicPr>
        <p:blipFill>
          <a:blip r:embed="rId11"/>
          <a:stretch>
            <a:fillRect/>
          </a:stretch>
        </p:blipFill>
        <p:spPr>
          <a:xfrm>
            <a:off x="1189973" y="5291555"/>
            <a:ext cx="676405" cy="338203"/>
          </a:xfrm>
          <a:prstGeom prst="rect">
            <a:avLst/>
          </a:prstGeom>
        </p:spPr>
      </p:pic>
    </p:spTree>
    <p:extLst>
      <p:ext uri="{BB962C8B-B14F-4D97-AF65-F5344CB8AC3E}">
        <p14:creationId xmlns:p14="http://schemas.microsoft.com/office/powerpoint/2010/main" val="4259800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22</a:t>
            </a:fld>
            <a:endParaRPr lang="en-GB" dirty="0">
              <a:solidFill>
                <a:srgbClr val="717171"/>
              </a:solidFill>
            </a:endParaRPr>
          </a:p>
        </p:txBody>
      </p:sp>
      <p:sp>
        <p:nvSpPr>
          <p:cNvPr id="7" name="Text Placeholder 6"/>
          <p:cNvSpPr>
            <a:spLocks noGrp="1"/>
          </p:cNvSpPr>
          <p:nvPr>
            <p:ph type="body" sz="quarter" idx="18"/>
          </p:nvPr>
        </p:nvSpPr>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3061989340"/>
              </p:ext>
            </p:extLst>
          </p:nvPr>
        </p:nvGraphicFramePr>
        <p:xfrm>
          <a:off x="1954061" y="1209933"/>
          <a:ext cx="9757776" cy="4940346"/>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sp>
        <p:nvSpPr>
          <p:cNvPr id="25" name="Title 1"/>
          <p:cNvSpPr>
            <a:spLocks noGrp="1"/>
          </p:cNvSpPr>
          <p:nvPr>
            <p:ph type="title"/>
          </p:nvPr>
        </p:nvSpPr>
        <p:spPr>
          <a:xfrm>
            <a:off x="359999" y="430717"/>
            <a:ext cx="11466875" cy="1146874"/>
          </a:xfrm>
        </p:spPr>
        <p:txBody>
          <a:bodyPr/>
          <a:lstStyle/>
          <a:p>
            <a:r>
              <a:rPr lang="en-US" b="0" dirty="0"/>
              <a:t>Mean – number of glasses smoothie drunk yesterday</a:t>
            </a:r>
            <a:endParaRPr lang="nb-NO" b="0" dirty="0"/>
          </a:p>
        </p:txBody>
      </p:sp>
      <p:pic>
        <p:nvPicPr>
          <p:cNvPr id="18" name="Picture 17"/>
          <p:cNvPicPr>
            <a:picLocks noChangeAspect="1"/>
          </p:cNvPicPr>
          <p:nvPr/>
        </p:nvPicPr>
        <p:blipFill>
          <a:blip r:embed="rId4"/>
          <a:stretch>
            <a:fillRect/>
          </a:stretch>
        </p:blipFill>
        <p:spPr>
          <a:xfrm>
            <a:off x="1286578" y="1540703"/>
            <a:ext cx="575558" cy="417991"/>
          </a:xfrm>
          <a:prstGeom prst="rect">
            <a:avLst/>
          </a:prstGeom>
        </p:spPr>
      </p:pic>
      <p:pic>
        <p:nvPicPr>
          <p:cNvPr id="19" name="Picture 18"/>
          <p:cNvPicPr>
            <a:picLocks noChangeAspect="1"/>
          </p:cNvPicPr>
          <p:nvPr/>
        </p:nvPicPr>
        <p:blipFill>
          <a:blip r:embed="rId5"/>
          <a:stretch>
            <a:fillRect/>
          </a:stretch>
        </p:blipFill>
        <p:spPr>
          <a:xfrm>
            <a:off x="1227550" y="3633957"/>
            <a:ext cx="646394" cy="428587"/>
          </a:xfrm>
          <a:prstGeom prst="rect">
            <a:avLst/>
          </a:prstGeom>
        </p:spPr>
      </p:pic>
      <p:pic>
        <p:nvPicPr>
          <p:cNvPr id="20" name="Picture 19"/>
          <p:cNvPicPr>
            <a:picLocks noChangeAspect="1"/>
          </p:cNvPicPr>
          <p:nvPr/>
        </p:nvPicPr>
        <p:blipFill>
          <a:blip r:embed="rId6"/>
          <a:stretch>
            <a:fillRect/>
          </a:stretch>
        </p:blipFill>
        <p:spPr>
          <a:xfrm>
            <a:off x="1283102" y="2116901"/>
            <a:ext cx="603890" cy="376368"/>
          </a:xfrm>
          <a:prstGeom prst="rect">
            <a:avLst/>
          </a:prstGeom>
        </p:spPr>
      </p:pic>
      <p:pic>
        <p:nvPicPr>
          <p:cNvPr id="21" name="Picture 20"/>
          <p:cNvPicPr>
            <a:picLocks noChangeAspect="1"/>
          </p:cNvPicPr>
          <p:nvPr/>
        </p:nvPicPr>
        <p:blipFill>
          <a:blip r:embed="rId7"/>
          <a:stretch>
            <a:fillRect/>
          </a:stretch>
        </p:blipFill>
        <p:spPr>
          <a:xfrm>
            <a:off x="1257571" y="3156560"/>
            <a:ext cx="581080" cy="354317"/>
          </a:xfrm>
          <a:prstGeom prst="rect">
            <a:avLst/>
          </a:prstGeom>
        </p:spPr>
      </p:pic>
      <p:pic>
        <p:nvPicPr>
          <p:cNvPr id="22" name="Picture 21"/>
          <p:cNvPicPr>
            <a:picLocks noChangeAspect="1"/>
          </p:cNvPicPr>
          <p:nvPr/>
        </p:nvPicPr>
        <p:blipFill>
          <a:blip r:embed="rId8"/>
          <a:stretch>
            <a:fillRect/>
          </a:stretch>
        </p:blipFill>
        <p:spPr>
          <a:xfrm>
            <a:off x="1261478" y="2642992"/>
            <a:ext cx="589045" cy="400834"/>
          </a:xfrm>
          <a:prstGeom prst="rect">
            <a:avLst/>
          </a:prstGeom>
        </p:spPr>
      </p:pic>
      <p:pic>
        <p:nvPicPr>
          <p:cNvPr id="23" name="Picture 22"/>
          <p:cNvPicPr>
            <a:picLocks noChangeAspect="1"/>
          </p:cNvPicPr>
          <p:nvPr/>
        </p:nvPicPr>
        <p:blipFill>
          <a:blip r:embed="rId9"/>
          <a:stretch>
            <a:fillRect/>
          </a:stretch>
        </p:blipFill>
        <p:spPr>
          <a:xfrm>
            <a:off x="1240077" y="4178241"/>
            <a:ext cx="629364" cy="381234"/>
          </a:xfrm>
          <a:prstGeom prst="rect">
            <a:avLst/>
          </a:prstGeom>
        </p:spPr>
      </p:pic>
      <p:pic>
        <p:nvPicPr>
          <p:cNvPr id="24" name="Picture 23"/>
          <p:cNvPicPr>
            <a:picLocks noChangeAspect="1"/>
          </p:cNvPicPr>
          <p:nvPr/>
        </p:nvPicPr>
        <p:blipFill>
          <a:blip r:embed="rId10"/>
          <a:stretch>
            <a:fillRect/>
          </a:stretch>
        </p:blipFill>
        <p:spPr>
          <a:xfrm>
            <a:off x="1202046" y="4672210"/>
            <a:ext cx="626754" cy="414579"/>
          </a:xfrm>
          <a:prstGeom prst="rect">
            <a:avLst/>
          </a:prstGeom>
        </p:spPr>
      </p:pic>
      <p:pic>
        <p:nvPicPr>
          <p:cNvPr id="26" name="Picture 25"/>
          <p:cNvPicPr>
            <a:picLocks noChangeAspect="1"/>
          </p:cNvPicPr>
          <p:nvPr/>
        </p:nvPicPr>
        <p:blipFill>
          <a:blip r:embed="rId11"/>
          <a:stretch>
            <a:fillRect/>
          </a:stretch>
        </p:blipFill>
        <p:spPr>
          <a:xfrm>
            <a:off x="1189973" y="5291555"/>
            <a:ext cx="676405" cy="338203"/>
          </a:xfrm>
          <a:prstGeom prst="rect">
            <a:avLst/>
          </a:prstGeom>
        </p:spPr>
      </p:pic>
    </p:spTree>
    <p:extLst>
      <p:ext uri="{BB962C8B-B14F-4D97-AF65-F5344CB8AC3E}">
        <p14:creationId xmlns:p14="http://schemas.microsoft.com/office/powerpoint/2010/main" val="1090054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5"/>
          </p:nvPr>
        </p:nvSpPr>
        <p:spPr/>
        <p:txBody>
          <a:bodyPr/>
          <a:lstStyle/>
          <a:p>
            <a:r>
              <a:rPr lang="en-US" dirty="0"/>
              <a:t>Highlights</a:t>
            </a:r>
          </a:p>
        </p:txBody>
      </p:sp>
      <p:sp>
        <p:nvSpPr>
          <p:cNvPr id="2" name="Text Placeholder 1"/>
          <p:cNvSpPr>
            <a:spLocks noGrp="1"/>
          </p:cNvSpPr>
          <p:nvPr>
            <p:ph type="body" sz="quarter" idx="16"/>
          </p:nvPr>
        </p:nvSpPr>
        <p:spPr/>
        <p:txBody>
          <a:bodyPr/>
          <a:lstStyle/>
          <a:p>
            <a:r>
              <a:rPr lang="nb-NO" dirty="0"/>
              <a:t>4</a:t>
            </a:r>
          </a:p>
        </p:txBody>
      </p:sp>
      <p:pic>
        <p:nvPicPr>
          <p:cNvPr id="4" name="Picture 3"/>
          <p:cNvPicPr>
            <a:picLocks noChangeAspect="1"/>
          </p:cNvPicPr>
          <p:nvPr/>
        </p:nvPicPr>
        <p:blipFill>
          <a:blip r:embed="rId2"/>
          <a:stretch>
            <a:fillRect/>
          </a:stretch>
        </p:blipFill>
        <p:spPr>
          <a:xfrm>
            <a:off x="9876327" y="5878957"/>
            <a:ext cx="1828796" cy="457199"/>
          </a:xfrm>
          <a:prstGeom prst="rect">
            <a:avLst/>
          </a:prstGeom>
        </p:spPr>
      </p:pic>
    </p:spTree>
    <p:extLst>
      <p:ext uri="{BB962C8B-B14F-4D97-AF65-F5344CB8AC3E}">
        <p14:creationId xmlns:p14="http://schemas.microsoft.com/office/powerpoint/2010/main" val="219130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a:xfrm>
            <a:off x="320447" y="418103"/>
            <a:ext cx="11466875" cy="704346"/>
          </a:xfrm>
        </p:spPr>
        <p:txBody>
          <a:bodyPr/>
          <a:lstStyle/>
          <a:p>
            <a:r>
              <a:rPr lang="en-US" dirty="0"/>
              <a:t>Highlights</a:t>
            </a:r>
          </a:p>
        </p:txBody>
      </p:sp>
      <p:sp>
        <p:nvSpPr>
          <p:cNvPr id="3" name="Plassholder for lysbildenummer 2"/>
          <p:cNvSpPr>
            <a:spLocks noGrp="1"/>
          </p:cNvSpPr>
          <p:nvPr>
            <p:ph type="sldNum" sz="quarter" idx="10"/>
          </p:nvPr>
        </p:nvSpPr>
        <p:spPr/>
        <p:txBody>
          <a:bodyPr/>
          <a:lstStyle/>
          <a:p>
            <a:fld id="{9784CBA3-D598-4B1F-BAA3-EE14B5154290}" type="slidenum">
              <a:rPr lang="en-US" smtClean="0"/>
              <a:pPr/>
              <a:t>24</a:t>
            </a:fld>
            <a:endParaRPr lang="en-US" dirty="0"/>
          </a:p>
        </p:txBody>
      </p:sp>
      <p:sp>
        <p:nvSpPr>
          <p:cNvPr id="2" name="Content Placeholder 1"/>
          <p:cNvSpPr>
            <a:spLocks noGrp="1"/>
          </p:cNvSpPr>
          <p:nvPr>
            <p:ph sz="quarter" idx="11"/>
          </p:nvPr>
        </p:nvSpPr>
        <p:spPr>
          <a:xfrm>
            <a:off x="356234" y="1035234"/>
            <a:ext cx="11606683" cy="4790909"/>
          </a:xfrm>
        </p:spPr>
        <p:txBody>
          <a:bodyPr/>
          <a:lstStyle/>
          <a:p>
            <a:r>
              <a:rPr lang="en-US" b="1" dirty="0"/>
              <a:t>Eat normally:</a:t>
            </a:r>
          </a:p>
          <a:p>
            <a:pPr marL="285750" indent="-285750">
              <a:buFont typeface="Arial" panose="020B0604020202020204" pitchFamily="34" charset="0"/>
              <a:buChar char="•"/>
            </a:pPr>
            <a:r>
              <a:rPr lang="en-US" sz="1500" dirty="0"/>
              <a:t>Generally the results from this study confirms the findings from the previous years. </a:t>
            </a:r>
          </a:p>
          <a:p>
            <a:pPr marL="285750" indent="-285750">
              <a:buFont typeface="Arial" panose="020B0604020202020204" pitchFamily="34" charset="0"/>
              <a:buChar char="•"/>
            </a:pPr>
            <a:r>
              <a:rPr lang="en-US" sz="1500" dirty="0"/>
              <a:t>The share of the population who normally eats at least 5 portions of fruit/berries or vegetables a day differs between the countries, - as in 2018 with UK in front with 40% (down from 43% last year) and Sweden at the bottom with 16%.</a:t>
            </a:r>
          </a:p>
          <a:p>
            <a:pPr marL="285750" indent="-285750">
              <a:buFont typeface="Arial" panose="020B0604020202020204" pitchFamily="34" charset="0"/>
              <a:buChar char="•"/>
            </a:pPr>
            <a:r>
              <a:rPr lang="en-US" sz="1500" dirty="0"/>
              <a:t>Equivalent the mean normally consumption of fruit/berries and vegetables also differs, this year with France and UK on top with mean consumption of 4,1 and 4,0 portions a day and Denmark at the bottom with 2,7 portions a day.</a:t>
            </a:r>
          </a:p>
          <a:p>
            <a:pPr marL="285750" indent="-285750">
              <a:buFont typeface="Arial" panose="020B0604020202020204" pitchFamily="34" charset="0"/>
              <a:buChar char="•"/>
            </a:pPr>
            <a:r>
              <a:rPr lang="en-US" sz="1500" dirty="0"/>
              <a:t>Compared to the results from 2017, we find that the share of population that eats at least 5 portions a day </a:t>
            </a:r>
            <a:r>
              <a:rPr lang="en-GB" sz="1500" dirty="0"/>
              <a:t>has increased significantly from 2017 to 2019 in France, Spain and Finland. </a:t>
            </a:r>
            <a:r>
              <a:rPr lang="en-US" sz="1500" dirty="0"/>
              <a:t>For other countries the consumption is more stable.</a:t>
            </a:r>
          </a:p>
          <a:p>
            <a:pPr marL="285750" indent="-285750">
              <a:buFont typeface="Arial" panose="020B0604020202020204" pitchFamily="34" charset="0"/>
              <a:buChar char="•"/>
            </a:pPr>
            <a:r>
              <a:rPr lang="en-US" sz="1500" dirty="0"/>
              <a:t>As we found last year, consumption of fruit/berries and vegetables is influenced by the level of education,- high education level causes higher consumption of fruits/berries and vegetables. Also gender influence the consumption, - women eats generally more fruits/berries and vegetables than men.</a:t>
            </a:r>
          </a:p>
          <a:p>
            <a:endParaRPr lang="en-US" dirty="0"/>
          </a:p>
          <a:p>
            <a:endParaRPr lang="nb-NO" dirty="0"/>
          </a:p>
          <a:p>
            <a:r>
              <a:rPr lang="en-US" dirty="0"/>
              <a:t> </a:t>
            </a:r>
          </a:p>
          <a:p>
            <a:endParaRPr lang="en-US" dirty="0"/>
          </a:p>
          <a:p>
            <a:endParaRPr lang="nb-NO" dirty="0"/>
          </a:p>
          <a:p>
            <a:endParaRPr lang="nb-NO" dirty="0"/>
          </a:p>
        </p:txBody>
      </p:sp>
    </p:spTree>
    <p:extLst>
      <p:ext uri="{BB962C8B-B14F-4D97-AF65-F5344CB8AC3E}">
        <p14:creationId xmlns:p14="http://schemas.microsoft.com/office/powerpoint/2010/main" val="2359715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a:xfrm>
            <a:off x="320447" y="418103"/>
            <a:ext cx="11466875" cy="704346"/>
          </a:xfrm>
        </p:spPr>
        <p:txBody>
          <a:bodyPr/>
          <a:lstStyle/>
          <a:p>
            <a:r>
              <a:rPr lang="en-US" dirty="0"/>
              <a:t>Highlights</a:t>
            </a:r>
          </a:p>
        </p:txBody>
      </p:sp>
      <p:sp>
        <p:nvSpPr>
          <p:cNvPr id="3" name="Plassholder for lysbildenummer 2"/>
          <p:cNvSpPr>
            <a:spLocks noGrp="1"/>
          </p:cNvSpPr>
          <p:nvPr>
            <p:ph type="sldNum" sz="quarter" idx="10"/>
          </p:nvPr>
        </p:nvSpPr>
        <p:spPr/>
        <p:txBody>
          <a:bodyPr/>
          <a:lstStyle/>
          <a:p>
            <a:fld id="{9784CBA3-D598-4B1F-BAA3-EE14B5154290}" type="slidenum">
              <a:rPr lang="en-US" smtClean="0"/>
              <a:pPr/>
              <a:t>25</a:t>
            </a:fld>
            <a:endParaRPr lang="en-US" dirty="0"/>
          </a:p>
        </p:txBody>
      </p:sp>
      <p:sp>
        <p:nvSpPr>
          <p:cNvPr id="2" name="Content Placeholder 1"/>
          <p:cNvSpPr>
            <a:spLocks noGrp="1"/>
          </p:cNvSpPr>
          <p:nvPr>
            <p:ph sz="quarter" idx="11"/>
          </p:nvPr>
        </p:nvSpPr>
        <p:spPr>
          <a:xfrm>
            <a:off x="331182" y="1010182"/>
            <a:ext cx="11606683" cy="4790909"/>
          </a:xfrm>
        </p:spPr>
        <p:txBody>
          <a:bodyPr/>
          <a:lstStyle/>
          <a:p>
            <a:r>
              <a:rPr lang="en-US" b="1" dirty="0"/>
              <a:t>Eat yesterday/during the day:</a:t>
            </a:r>
          </a:p>
          <a:p>
            <a:pPr marL="285750" indent="-285750">
              <a:buFont typeface="Arial" panose="020B0604020202020204" pitchFamily="34" charset="0"/>
              <a:buChar char="•"/>
            </a:pPr>
            <a:r>
              <a:rPr lang="en-US" sz="1500" b="1" u="sng" dirty="0">
                <a:solidFill>
                  <a:schemeClr val="bg1">
                    <a:lumMod val="50000"/>
                  </a:schemeClr>
                </a:solidFill>
              </a:rPr>
              <a:t>Fruit/berries: </a:t>
            </a:r>
            <a:r>
              <a:rPr lang="en-US" sz="1500" dirty="0">
                <a:solidFill>
                  <a:schemeClr val="bg1">
                    <a:lumMod val="50000"/>
                  </a:schemeClr>
                </a:solidFill>
              </a:rPr>
              <a:t>Mainly consumed at breakfast and “between meals” in the Nordic countries and Hungary. In the other European countries (UK, France and Spain) fruit/berries are less eaten “between meals” and more often eaten at lunch and dinner.</a:t>
            </a:r>
          </a:p>
          <a:p>
            <a:pPr marL="285750" indent="-285750">
              <a:buFont typeface="Arial" panose="020B0604020202020204" pitchFamily="34" charset="0"/>
              <a:buChar char="•"/>
            </a:pPr>
            <a:r>
              <a:rPr lang="en-US" sz="1500" b="1" u="sng" dirty="0">
                <a:solidFill>
                  <a:schemeClr val="bg1">
                    <a:lumMod val="50000"/>
                  </a:schemeClr>
                </a:solidFill>
              </a:rPr>
              <a:t>Vegetables: </a:t>
            </a:r>
            <a:r>
              <a:rPr lang="en-US" sz="1500" dirty="0">
                <a:solidFill>
                  <a:schemeClr val="bg1">
                    <a:lumMod val="50000"/>
                  </a:schemeClr>
                </a:solidFill>
              </a:rPr>
              <a:t>Generally consumed during the main meals (breakfast, lunch, dinner) and not “in between meals”. In Norway people consume less vegetables at lunch time than in the other countries (as previous years). </a:t>
            </a:r>
          </a:p>
          <a:p>
            <a:pPr marL="285750" indent="-285750">
              <a:buFont typeface="Arial" panose="020B0604020202020204" pitchFamily="34" charset="0"/>
              <a:buChar char="•"/>
            </a:pPr>
            <a:r>
              <a:rPr lang="en-US" sz="1500" b="1" u="sng" dirty="0">
                <a:solidFill>
                  <a:schemeClr val="bg1">
                    <a:lumMod val="50000"/>
                  </a:schemeClr>
                </a:solidFill>
              </a:rPr>
              <a:t>Juice:</a:t>
            </a:r>
            <a:r>
              <a:rPr lang="en-US" sz="1500" dirty="0">
                <a:solidFill>
                  <a:schemeClr val="bg1">
                    <a:lumMod val="50000"/>
                  </a:schemeClr>
                </a:solidFill>
              </a:rPr>
              <a:t> Mainly a breakfast drink. In Hungary, the consumption of juice during the day is higher than in the other countries in this study.  </a:t>
            </a:r>
          </a:p>
          <a:p>
            <a:pPr marL="285750" indent="-285750">
              <a:buFont typeface="Arial" panose="020B0604020202020204" pitchFamily="34" charset="0"/>
              <a:buChar char="•"/>
            </a:pPr>
            <a:r>
              <a:rPr lang="en-US" sz="1500" b="1" u="sng" dirty="0">
                <a:solidFill>
                  <a:schemeClr val="bg1">
                    <a:lumMod val="50000"/>
                  </a:schemeClr>
                </a:solidFill>
              </a:rPr>
              <a:t>Smoothie (bought in store</a:t>
            </a:r>
            <a:r>
              <a:rPr lang="en-US" sz="1500" dirty="0">
                <a:solidFill>
                  <a:schemeClr val="bg1">
                    <a:lumMod val="50000"/>
                  </a:schemeClr>
                </a:solidFill>
              </a:rPr>
              <a:t>): Less  common in the Nordic countries than in the other European countries. Consumption is highest in Spain and Hungary.</a:t>
            </a:r>
          </a:p>
          <a:p>
            <a:pPr marL="285750" indent="-285750">
              <a:buFont typeface="Arial" panose="020B0604020202020204" pitchFamily="34" charset="0"/>
              <a:buChar char="•"/>
            </a:pPr>
            <a:endParaRPr lang="en-US" sz="1500" dirty="0">
              <a:solidFill>
                <a:schemeClr val="bg1">
                  <a:lumMod val="50000"/>
                </a:schemeClr>
              </a:solidFill>
            </a:endParaRPr>
          </a:p>
          <a:p>
            <a:pPr marL="285750" indent="-285750">
              <a:buFont typeface="Arial" panose="020B0604020202020204" pitchFamily="34" charset="0"/>
              <a:buChar char="•"/>
            </a:pPr>
            <a:r>
              <a:rPr lang="en-US" sz="1500" dirty="0">
                <a:solidFill>
                  <a:schemeClr val="bg1">
                    <a:lumMod val="50000"/>
                  </a:schemeClr>
                </a:solidFill>
              </a:rPr>
              <a:t>The stated consume of fruit/berries and vegetables is higher when asked about consumption yesterday than when asked about normally consumption. This gap is greater this year than previously, and the cause is probably change in the question design.</a:t>
            </a:r>
          </a:p>
          <a:p>
            <a:pPr marL="285750" indent="-285750">
              <a:buFont typeface="Arial" panose="020B0604020202020204" pitchFamily="34" charset="0"/>
              <a:buChar char="•"/>
            </a:pPr>
            <a:endParaRPr lang="en-US" dirty="0"/>
          </a:p>
          <a:p>
            <a:endParaRPr lang="nb-NO" dirty="0"/>
          </a:p>
          <a:p>
            <a:r>
              <a:rPr lang="en-US" dirty="0"/>
              <a:t> </a:t>
            </a:r>
          </a:p>
          <a:p>
            <a:endParaRPr lang="en-US" dirty="0"/>
          </a:p>
          <a:p>
            <a:endParaRPr lang="nb-NO" dirty="0"/>
          </a:p>
          <a:p>
            <a:endParaRPr lang="nb-NO" dirty="0"/>
          </a:p>
        </p:txBody>
      </p:sp>
    </p:spTree>
    <p:extLst>
      <p:ext uri="{BB962C8B-B14F-4D97-AF65-F5344CB8AC3E}">
        <p14:creationId xmlns:p14="http://schemas.microsoft.com/office/powerpoint/2010/main" val="25251523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5"/>
          </p:nvPr>
        </p:nvSpPr>
        <p:spPr/>
        <p:txBody>
          <a:bodyPr/>
          <a:lstStyle/>
          <a:p>
            <a:r>
              <a:rPr lang="en-US" dirty="0"/>
              <a:t>Appendix</a:t>
            </a:r>
          </a:p>
          <a:p>
            <a:pPr marL="342900" indent="-342900">
              <a:buFontTx/>
              <a:buChar char="-"/>
            </a:pPr>
            <a:r>
              <a:rPr lang="en-US" sz="2000" dirty="0"/>
              <a:t>Comparison of methods</a:t>
            </a:r>
          </a:p>
          <a:p>
            <a:pPr marL="342900" indent="-342900">
              <a:buFontTx/>
              <a:buChar char="-"/>
            </a:pPr>
            <a:r>
              <a:rPr lang="en-US" sz="2000" dirty="0"/>
              <a:t>Demographics</a:t>
            </a:r>
          </a:p>
          <a:p>
            <a:endParaRPr lang="nb-NO" dirty="0"/>
          </a:p>
        </p:txBody>
      </p:sp>
      <p:sp>
        <p:nvSpPr>
          <p:cNvPr id="2" name="Text Placeholder 1"/>
          <p:cNvSpPr>
            <a:spLocks noGrp="1"/>
          </p:cNvSpPr>
          <p:nvPr>
            <p:ph type="body" sz="quarter" idx="16"/>
          </p:nvPr>
        </p:nvSpPr>
        <p:spPr/>
        <p:txBody>
          <a:bodyPr/>
          <a:lstStyle/>
          <a:p>
            <a:r>
              <a:rPr lang="nb-NO" dirty="0"/>
              <a:t>5</a:t>
            </a:r>
          </a:p>
        </p:txBody>
      </p:sp>
      <p:pic>
        <p:nvPicPr>
          <p:cNvPr id="4" name="Picture 3"/>
          <p:cNvPicPr>
            <a:picLocks noChangeAspect="1"/>
          </p:cNvPicPr>
          <p:nvPr/>
        </p:nvPicPr>
        <p:blipFill>
          <a:blip r:embed="rId2"/>
          <a:stretch>
            <a:fillRect/>
          </a:stretch>
        </p:blipFill>
        <p:spPr>
          <a:xfrm>
            <a:off x="9876327" y="5878957"/>
            <a:ext cx="1828796" cy="457199"/>
          </a:xfrm>
          <a:prstGeom prst="rect">
            <a:avLst/>
          </a:prstGeom>
        </p:spPr>
      </p:pic>
    </p:spTree>
    <p:extLst>
      <p:ext uri="{BB962C8B-B14F-4D97-AF65-F5344CB8AC3E}">
        <p14:creationId xmlns:p14="http://schemas.microsoft.com/office/powerpoint/2010/main" val="4181836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430717"/>
            <a:ext cx="11466875" cy="1146874"/>
          </a:xfrm>
        </p:spPr>
        <p:txBody>
          <a:bodyPr/>
          <a:lstStyle/>
          <a:p>
            <a:r>
              <a:rPr lang="en-US" dirty="0"/>
              <a:t>GENDER:</a:t>
            </a:r>
            <a:br>
              <a:rPr lang="en-US" dirty="0"/>
            </a:br>
            <a:r>
              <a:rPr lang="en-US" dirty="0"/>
              <a:t>Mean – daily consumption of fruit/berries and vegetables (eat normally)</a:t>
            </a:r>
            <a:br>
              <a:rPr lang="en-US" dirty="0"/>
            </a:br>
            <a:r>
              <a:rPr lang="en-US" sz="2000" b="0" dirty="0"/>
              <a:t>- consumption of juice and smoothie counts for max. one portion a day</a:t>
            </a:r>
            <a:endParaRPr lang="nb-NO" dirty="0"/>
          </a:p>
        </p:txBody>
      </p:sp>
      <p:sp>
        <p:nvSpPr>
          <p:cNvPr id="3" name="Slide Number Placeholder 2"/>
          <p:cNvSpPr>
            <a:spLocks noGrp="1"/>
          </p:cNvSpPr>
          <p:nvPr>
            <p:ph type="sldNum" sz="quarter" idx="4"/>
          </p:nvPr>
        </p:nvSpPr>
        <p:spPr/>
        <p:txBody>
          <a:bodyPr/>
          <a:lstStyle/>
          <a:p>
            <a:fld id="{4034BEE3-566C-4068-A777-C3A4762E861B}" type="slidenum">
              <a:rPr lang="en-GB" smtClean="0"/>
              <a:pPr/>
              <a:t>27</a:t>
            </a:fld>
            <a:endParaRPr lang="en-GB" dirty="0"/>
          </a:p>
        </p:txBody>
      </p:sp>
      <p:sp>
        <p:nvSpPr>
          <p:cNvPr id="5" name="Text Placeholder 4"/>
          <p:cNvSpPr>
            <a:spLocks noGrp="1"/>
          </p:cNvSpPr>
          <p:nvPr>
            <p:ph type="body" sz="quarter" idx="18"/>
          </p:nvPr>
        </p:nvSpPr>
        <p:spPr/>
        <p:txBody>
          <a:bodyPr/>
          <a:lstStyle/>
          <a:p>
            <a:endParaRPr lang="nb-NO" dirty="0"/>
          </a:p>
        </p:txBody>
      </p:sp>
      <p:graphicFrame>
        <p:nvGraphicFramePr>
          <p:cNvPr id="8" name="Chart 7"/>
          <p:cNvGraphicFramePr/>
          <p:nvPr>
            <p:extLst>
              <p:ext uri="{D42A27DB-BD31-4B8C-83A1-F6EECF244321}">
                <p14:modId xmlns:p14="http://schemas.microsoft.com/office/powerpoint/2010/main" val="3317268273"/>
              </p:ext>
            </p:extLst>
          </p:nvPr>
        </p:nvGraphicFramePr>
        <p:xfrm>
          <a:off x="1189973" y="1741118"/>
          <a:ext cx="8818324" cy="42469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3026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430717"/>
            <a:ext cx="11466875" cy="1146874"/>
          </a:xfrm>
        </p:spPr>
        <p:txBody>
          <a:bodyPr/>
          <a:lstStyle/>
          <a:p>
            <a:r>
              <a:rPr lang="en-US" dirty="0"/>
              <a:t>EDUCATION*:</a:t>
            </a:r>
            <a:br>
              <a:rPr lang="en-US" dirty="0"/>
            </a:br>
            <a:r>
              <a:rPr lang="en-US" dirty="0"/>
              <a:t>Mean – daily consumption of fruit/berries and vegetables (eat normally)</a:t>
            </a:r>
            <a:br>
              <a:rPr lang="en-US" dirty="0"/>
            </a:br>
            <a:r>
              <a:rPr lang="en-US" sz="2000" b="0" dirty="0"/>
              <a:t>- consumption of juice and smoothie counts for max. one portion a day</a:t>
            </a:r>
            <a:endParaRPr lang="nb-NO" dirty="0"/>
          </a:p>
        </p:txBody>
      </p:sp>
      <p:sp>
        <p:nvSpPr>
          <p:cNvPr id="3" name="Slide Number Placeholder 2"/>
          <p:cNvSpPr>
            <a:spLocks noGrp="1"/>
          </p:cNvSpPr>
          <p:nvPr>
            <p:ph type="sldNum" sz="quarter" idx="4"/>
          </p:nvPr>
        </p:nvSpPr>
        <p:spPr/>
        <p:txBody>
          <a:bodyPr/>
          <a:lstStyle/>
          <a:p>
            <a:fld id="{4034BEE3-566C-4068-A777-C3A4762E861B}" type="slidenum">
              <a:rPr lang="en-GB" smtClean="0"/>
              <a:pPr/>
              <a:t>28</a:t>
            </a:fld>
            <a:endParaRPr lang="en-GB" dirty="0"/>
          </a:p>
        </p:txBody>
      </p:sp>
      <p:sp>
        <p:nvSpPr>
          <p:cNvPr id="5" name="Text Placeholder 4"/>
          <p:cNvSpPr>
            <a:spLocks noGrp="1"/>
          </p:cNvSpPr>
          <p:nvPr>
            <p:ph type="body" sz="quarter" idx="18"/>
          </p:nvPr>
        </p:nvSpPr>
        <p:spPr>
          <a:xfrm>
            <a:off x="6571989" y="6318353"/>
            <a:ext cx="4670778" cy="197792"/>
          </a:xfrm>
        </p:spPr>
        <p:txBody>
          <a:bodyPr/>
          <a:lstStyle/>
          <a:p>
            <a:r>
              <a:rPr lang="en-US" sz="1200" dirty="0"/>
              <a:t>* High education is defined as bachelor degree +</a:t>
            </a:r>
          </a:p>
        </p:txBody>
      </p:sp>
      <p:graphicFrame>
        <p:nvGraphicFramePr>
          <p:cNvPr id="8" name="Chart 7"/>
          <p:cNvGraphicFramePr/>
          <p:nvPr>
            <p:extLst>
              <p:ext uri="{D42A27DB-BD31-4B8C-83A1-F6EECF244321}">
                <p14:modId xmlns:p14="http://schemas.microsoft.com/office/powerpoint/2010/main" val="3071993699"/>
              </p:ext>
            </p:extLst>
          </p:nvPr>
        </p:nvGraphicFramePr>
        <p:xfrm>
          <a:off x="1189973" y="1741118"/>
          <a:ext cx="8818324" cy="4246903"/>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8956111" y="1803748"/>
            <a:ext cx="2993720" cy="984885"/>
          </a:xfrm>
          <a:prstGeom prst="rect">
            <a:avLst/>
          </a:prstGeom>
          <a:noFill/>
        </p:spPr>
        <p:txBody>
          <a:bodyPr wrap="square" lIns="0" tIns="0" rIns="0" bIns="0" rtlCol="0">
            <a:spAutoFit/>
          </a:bodyPr>
          <a:lstStyle/>
          <a:p>
            <a:r>
              <a:rPr lang="en-US" sz="1600" dirty="0"/>
              <a:t>High educated people eat more fruit/berries and vegetables than lower educated people (not the case in Hungary)</a:t>
            </a:r>
          </a:p>
        </p:txBody>
      </p:sp>
    </p:spTree>
    <p:extLst>
      <p:ext uri="{BB962C8B-B14F-4D97-AF65-F5344CB8AC3E}">
        <p14:creationId xmlns:p14="http://schemas.microsoft.com/office/powerpoint/2010/main" val="3569181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999" y="430717"/>
            <a:ext cx="11466875" cy="1146874"/>
          </a:xfrm>
        </p:spPr>
        <p:txBody>
          <a:bodyPr/>
          <a:lstStyle/>
          <a:p>
            <a:r>
              <a:rPr lang="en-US" dirty="0"/>
              <a:t>AGE:</a:t>
            </a:r>
            <a:br>
              <a:rPr lang="en-US" dirty="0"/>
            </a:br>
            <a:r>
              <a:rPr lang="en-US" dirty="0"/>
              <a:t>Mean – daily consumption of fruit/berries and vegetables (eat normally)</a:t>
            </a:r>
            <a:br>
              <a:rPr lang="en-US" dirty="0"/>
            </a:br>
            <a:r>
              <a:rPr lang="en-US" sz="2000" b="0" dirty="0"/>
              <a:t>- consumption of juice and smoothie counts for max. one portion a day</a:t>
            </a:r>
            <a:endParaRPr lang="nb-NO" dirty="0"/>
          </a:p>
        </p:txBody>
      </p:sp>
      <p:sp>
        <p:nvSpPr>
          <p:cNvPr id="3" name="Slide Number Placeholder 2"/>
          <p:cNvSpPr>
            <a:spLocks noGrp="1"/>
          </p:cNvSpPr>
          <p:nvPr>
            <p:ph type="sldNum" sz="quarter" idx="4"/>
          </p:nvPr>
        </p:nvSpPr>
        <p:spPr/>
        <p:txBody>
          <a:bodyPr/>
          <a:lstStyle/>
          <a:p>
            <a:fld id="{4034BEE3-566C-4068-A777-C3A4762E861B}" type="slidenum">
              <a:rPr lang="en-GB" smtClean="0"/>
              <a:pPr/>
              <a:t>29</a:t>
            </a:fld>
            <a:endParaRPr lang="en-GB" dirty="0"/>
          </a:p>
        </p:txBody>
      </p:sp>
      <p:graphicFrame>
        <p:nvGraphicFramePr>
          <p:cNvPr id="8" name="Chart 7"/>
          <p:cNvGraphicFramePr/>
          <p:nvPr>
            <p:extLst>
              <p:ext uri="{D42A27DB-BD31-4B8C-83A1-F6EECF244321}">
                <p14:modId xmlns:p14="http://schemas.microsoft.com/office/powerpoint/2010/main" val="3042926365"/>
              </p:ext>
            </p:extLst>
          </p:nvPr>
        </p:nvGraphicFramePr>
        <p:xfrm>
          <a:off x="1189973" y="1741118"/>
          <a:ext cx="8818324" cy="424690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p:cNvSpPr>
            <a:spLocks noGrp="1"/>
          </p:cNvSpPr>
          <p:nvPr>
            <p:ph type="body" sz="quarter" idx="18"/>
          </p:nvPr>
        </p:nvSpPr>
        <p:spPr/>
        <p:txBody>
          <a:bodyPr/>
          <a:lstStyle/>
          <a:p>
            <a:endParaRPr lang="nb-NO"/>
          </a:p>
        </p:txBody>
      </p:sp>
    </p:spTree>
    <p:extLst>
      <p:ext uri="{BB962C8B-B14F-4D97-AF65-F5344CB8AC3E}">
        <p14:creationId xmlns:p14="http://schemas.microsoft.com/office/powerpoint/2010/main" val="2048107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5"/>
          </p:nvPr>
        </p:nvSpPr>
        <p:spPr/>
        <p:txBody>
          <a:bodyPr/>
          <a:lstStyle/>
          <a:p>
            <a:r>
              <a:rPr lang="en-US" dirty="0"/>
              <a:t>About the study</a:t>
            </a:r>
          </a:p>
        </p:txBody>
      </p:sp>
      <p:sp>
        <p:nvSpPr>
          <p:cNvPr id="2" name="Text Placeholder 1"/>
          <p:cNvSpPr>
            <a:spLocks noGrp="1"/>
          </p:cNvSpPr>
          <p:nvPr>
            <p:ph type="body" sz="quarter" idx="16"/>
          </p:nvPr>
        </p:nvSpPr>
        <p:spPr/>
        <p:txBody>
          <a:bodyPr/>
          <a:lstStyle/>
          <a:p>
            <a:r>
              <a:rPr lang="nb-NO" dirty="0"/>
              <a:t>1</a:t>
            </a:r>
          </a:p>
        </p:txBody>
      </p:sp>
      <p:pic>
        <p:nvPicPr>
          <p:cNvPr id="4" name="Picture 3"/>
          <p:cNvPicPr>
            <a:picLocks noChangeAspect="1"/>
          </p:cNvPicPr>
          <p:nvPr/>
        </p:nvPicPr>
        <p:blipFill>
          <a:blip r:embed="rId2"/>
          <a:stretch>
            <a:fillRect/>
          </a:stretch>
        </p:blipFill>
        <p:spPr>
          <a:xfrm>
            <a:off x="9876327" y="5878957"/>
            <a:ext cx="1828796" cy="457199"/>
          </a:xfrm>
          <a:prstGeom prst="rect">
            <a:avLst/>
          </a:prstGeom>
        </p:spPr>
      </p:pic>
    </p:spTree>
    <p:extLst>
      <p:ext uri="{BB962C8B-B14F-4D97-AF65-F5344CB8AC3E}">
        <p14:creationId xmlns:p14="http://schemas.microsoft.com/office/powerpoint/2010/main" val="2961635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30</a:t>
            </a:fld>
            <a:endParaRPr lang="en-GB" dirty="0">
              <a:solidFill>
                <a:srgbClr val="717171"/>
              </a:solidFill>
            </a:endParaRPr>
          </a:p>
        </p:txBody>
      </p:sp>
      <p:sp>
        <p:nvSpPr>
          <p:cNvPr id="7" name="Text Placeholder 6"/>
          <p:cNvSpPr>
            <a:spLocks noGrp="1"/>
          </p:cNvSpPr>
          <p:nvPr>
            <p:ph type="body" sz="quarter" idx="18"/>
          </p:nvPr>
        </p:nvSpPr>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740373377"/>
              </p:ext>
            </p:extLst>
          </p:nvPr>
        </p:nvGraphicFramePr>
        <p:xfrm>
          <a:off x="1954061" y="1209933"/>
          <a:ext cx="9757776" cy="4802560"/>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11" name="Picture 10"/>
          <p:cNvPicPr>
            <a:picLocks noChangeAspect="1"/>
          </p:cNvPicPr>
          <p:nvPr/>
        </p:nvPicPr>
        <p:blipFill>
          <a:blip r:embed="rId4"/>
          <a:stretch>
            <a:fillRect/>
          </a:stretch>
        </p:blipFill>
        <p:spPr>
          <a:xfrm>
            <a:off x="1236474" y="1540703"/>
            <a:ext cx="575558" cy="417991"/>
          </a:xfrm>
          <a:prstGeom prst="rect">
            <a:avLst/>
          </a:prstGeom>
        </p:spPr>
      </p:pic>
      <p:pic>
        <p:nvPicPr>
          <p:cNvPr id="12" name="Picture 11"/>
          <p:cNvPicPr>
            <a:picLocks noChangeAspect="1"/>
          </p:cNvPicPr>
          <p:nvPr/>
        </p:nvPicPr>
        <p:blipFill>
          <a:blip r:embed="rId5"/>
          <a:stretch>
            <a:fillRect/>
          </a:stretch>
        </p:blipFill>
        <p:spPr>
          <a:xfrm>
            <a:off x="1202498" y="3633957"/>
            <a:ext cx="646394" cy="428587"/>
          </a:xfrm>
          <a:prstGeom prst="rect">
            <a:avLst/>
          </a:prstGeom>
        </p:spPr>
      </p:pic>
      <p:pic>
        <p:nvPicPr>
          <p:cNvPr id="13" name="Picture 12"/>
          <p:cNvPicPr>
            <a:picLocks noChangeAspect="1"/>
          </p:cNvPicPr>
          <p:nvPr/>
        </p:nvPicPr>
        <p:blipFill>
          <a:blip r:embed="rId6"/>
          <a:stretch>
            <a:fillRect/>
          </a:stretch>
        </p:blipFill>
        <p:spPr>
          <a:xfrm>
            <a:off x="1232998" y="2116901"/>
            <a:ext cx="603890" cy="376368"/>
          </a:xfrm>
          <a:prstGeom prst="rect">
            <a:avLst/>
          </a:prstGeom>
        </p:spPr>
      </p:pic>
      <p:pic>
        <p:nvPicPr>
          <p:cNvPr id="14" name="Picture 13"/>
          <p:cNvPicPr>
            <a:picLocks noChangeAspect="1"/>
          </p:cNvPicPr>
          <p:nvPr/>
        </p:nvPicPr>
        <p:blipFill>
          <a:blip r:embed="rId7"/>
          <a:stretch>
            <a:fillRect/>
          </a:stretch>
        </p:blipFill>
        <p:spPr>
          <a:xfrm>
            <a:off x="1207467" y="3156560"/>
            <a:ext cx="581080" cy="354317"/>
          </a:xfrm>
          <a:prstGeom prst="rect">
            <a:avLst/>
          </a:prstGeom>
        </p:spPr>
      </p:pic>
      <p:pic>
        <p:nvPicPr>
          <p:cNvPr id="15" name="Picture 14"/>
          <p:cNvPicPr>
            <a:picLocks noChangeAspect="1"/>
          </p:cNvPicPr>
          <p:nvPr/>
        </p:nvPicPr>
        <p:blipFill>
          <a:blip r:embed="rId8"/>
          <a:stretch>
            <a:fillRect/>
          </a:stretch>
        </p:blipFill>
        <p:spPr>
          <a:xfrm>
            <a:off x="1211374" y="2642992"/>
            <a:ext cx="589045" cy="400834"/>
          </a:xfrm>
          <a:prstGeom prst="rect">
            <a:avLst/>
          </a:prstGeom>
        </p:spPr>
      </p:pic>
      <p:pic>
        <p:nvPicPr>
          <p:cNvPr id="16" name="Picture 15"/>
          <p:cNvPicPr>
            <a:picLocks noChangeAspect="1"/>
          </p:cNvPicPr>
          <p:nvPr/>
        </p:nvPicPr>
        <p:blipFill>
          <a:blip r:embed="rId9"/>
          <a:stretch>
            <a:fillRect/>
          </a:stretch>
        </p:blipFill>
        <p:spPr>
          <a:xfrm>
            <a:off x="1240077" y="4178241"/>
            <a:ext cx="629364" cy="381234"/>
          </a:xfrm>
          <a:prstGeom prst="rect">
            <a:avLst/>
          </a:prstGeom>
        </p:spPr>
      </p:pic>
      <p:pic>
        <p:nvPicPr>
          <p:cNvPr id="17" name="Picture 16"/>
          <p:cNvPicPr>
            <a:picLocks noChangeAspect="1"/>
          </p:cNvPicPr>
          <p:nvPr/>
        </p:nvPicPr>
        <p:blipFill>
          <a:blip r:embed="rId10"/>
          <a:stretch>
            <a:fillRect/>
          </a:stretch>
        </p:blipFill>
        <p:spPr>
          <a:xfrm>
            <a:off x="1202046" y="4672210"/>
            <a:ext cx="626754" cy="414579"/>
          </a:xfrm>
          <a:prstGeom prst="rect">
            <a:avLst/>
          </a:prstGeom>
        </p:spPr>
      </p:pic>
      <p:sp>
        <p:nvSpPr>
          <p:cNvPr id="25" name="Title 1"/>
          <p:cNvSpPr>
            <a:spLocks noGrp="1"/>
          </p:cNvSpPr>
          <p:nvPr>
            <p:ph type="title"/>
          </p:nvPr>
        </p:nvSpPr>
        <p:spPr>
          <a:xfrm>
            <a:off x="359999" y="430717"/>
            <a:ext cx="11466875" cy="1146874"/>
          </a:xfrm>
        </p:spPr>
        <p:txBody>
          <a:bodyPr/>
          <a:lstStyle/>
          <a:p>
            <a:r>
              <a:rPr lang="en-US" b="0" dirty="0"/>
              <a:t>Number of portions fruit/berries and vegetables ate yesterday</a:t>
            </a:r>
            <a:br>
              <a:rPr lang="en-US" b="0" dirty="0"/>
            </a:br>
            <a:r>
              <a:rPr lang="en-US" b="0" dirty="0"/>
              <a:t>- Index based on consumption in each country is 100.</a:t>
            </a:r>
            <a:endParaRPr lang="nb-NO" b="0" dirty="0"/>
          </a:p>
        </p:txBody>
      </p:sp>
      <p:pic>
        <p:nvPicPr>
          <p:cNvPr id="18" name="Picture 17"/>
          <p:cNvPicPr>
            <a:picLocks noChangeAspect="1"/>
          </p:cNvPicPr>
          <p:nvPr/>
        </p:nvPicPr>
        <p:blipFill>
          <a:blip r:embed="rId11"/>
          <a:stretch>
            <a:fillRect/>
          </a:stretch>
        </p:blipFill>
        <p:spPr>
          <a:xfrm>
            <a:off x="1189973" y="5291555"/>
            <a:ext cx="676405" cy="338203"/>
          </a:xfrm>
          <a:prstGeom prst="rect">
            <a:avLst/>
          </a:prstGeom>
        </p:spPr>
      </p:pic>
    </p:spTree>
    <p:extLst>
      <p:ext uri="{BB962C8B-B14F-4D97-AF65-F5344CB8AC3E}">
        <p14:creationId xmlns:p14="http://schemas.microsoft.com/office/powerpoint/2010/main" val="553668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31</a:t>
            </a:fld>
            <a:endParaRPr lang="en-GB" dirty="0">
              <a:solidFill>
                <a:srgbClr val="717171"/>
              </a:solidFill>
            </a:endParaRPr>
          </a:p>
        </p:txBody>
      </p:sp>
      <p:sp>
        <p:nvSpPr>
          <p:cNvPr id="7" name="Text Placeholder 6"/>
          <p:cNvSpPr>
            <a:spLocks noGrp="1"/>
          </p:cNvSpPr>
          <p:nvPr>
            <p:ph type="body" sz="quarter" idx="18"/>
          </p:nvPr>
        </p:nvSpPr>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356339394"/>
              </p:ext>
            </p:extLst>
          </p:nvPr>
        </p:nvGraphicFramePr>
        <p:xfrm>
          <a:off x="1966587" y="1147301"/>
          <a:ext cx="9757776" cy="5002977"/>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sp>
        <p:nvSpPr>
          <p:cNvPr id="25" name="Title 1"/>
          <p:cNvSpPr>
            <a:spLocks noGrp="1"/>
          </p:cNvSpPr>
          <p:nvPr>
            <p:ph type="title"/>
          </p:nvPr>
        </p:nvSpPr>
        <p:spPr>
          <a:xfrm>
            <a:off x="362562" y="483950"/>
            <a:ext cx="11466875" cy="1146874"/>
          </a:xfrm>
        </p:spPr>
        <p:txBody>
          <a:bodyPr/>
          <a:lstStyle/>
          <a:p>
            <a:r>
              <a:rPr lang="en-US" b="0" dirty="0"/>
              <a:t>Mean – number of portions fruit/berries ate yesterday</a:t>
            </a:r>
            <a:br>
              <a:rPr lang="en-US" b="0" dirty="0"/>
            </a:br>
            <a:r>
              <a:rPr lang="en-US" b="0" dirty="0"/>
              <a:t>- Index based on consumption in each country is 100.</a:t>
            </a:r>
            <a:endParaRPr lang="nb-NO" b="0" dirty="0"/>
          </a:p>
        </p:txBody>
      </p:sp>
      <p:pic>
        <p:nvPicPr>
          <p:cNvPr id="18" name="Picture 17"/>
          <p:cNvPicPr>
            <a:picLocks noChangeAspect="1"/>
          </p:cNvPicPr>
          <p:nvPr/>
        </p:nvPicPr>
        <p:blipFill>
          <a:blip r:embed="rId4"/>
          <a:stretch>
            <a:fillRect/>
          </a:stretch>
        </p:blipFill>
        <p:spPr>
          <a:xfrm>
            <a:off x="1236474" y="1540703"/>
            <a:ext cx="575558" cy="417991"/>
          </a:xfrm>
          <a:prstGeom prst="rect">
            <a:avLst/>
          </a:prstGeom>
        </p:spPr>
      </p:pic>
      <p:pic>
        <p:nvPicPr>
          <p:cNvPr id="19" name="Picture 18"/>
          <p:cNvPicPr>
            <a:picLocks noChangeAspect="1"/>
          </p:cNvPicPr>
          <p:nvPr/>
        </p:nvPicPr>
        <p:blipFill>
          <a:blip r:embed="rId5"/>
          <a:stretch>
            <a:fillRect/>
          </a:stretch>
        </p:blipFill>
        <p:spPr>
          <a:xfrm>
            <a:off x="1202498" y="3633957"/>
            <a:ext cx="646394" cy="428587"/>
          </a:xfrm>
          <a:prstGeom prst="rect">
            <a:avLst/>
          </a:prstGeom>
        </p:spPr>
      </p:pic>
      <p:pic>
        <p:nvPicPr>
          <p:cNvPr id="20" name="Picture 19"/>
          <p:cNvPicPr>
            <a:picLocks noChangeAspect="1"/>
          </p:cNvPicPr>
          <p:nvPr/>
        </p:nvPicPr>
        <p:blipFill>
          <a:blip r:embed="rId6"/>
          <a:stretch>
            <a:fillRect/>
          </a:stretch>
        </p:blipFill>
        <p:spPr>
          <a:xfrm>
            <a:off x="1232998" y="2116901"/>
            <a:ext cx="603890" cy="376368"/>
          </a:xfrm>
          <a:prstGeom prst="rect">
            <a:avLst/>
          </a:prstGeom>
        </p:spPr>
      </p:pic>
      <p:pic>
        <p:nvPicPr>
          <p:cNvPr id="21" name="Picture 20"/>
          <p:cNvPicPr>
            <a:picLocks noChangeAspect="1"/>
          </p:cNvPicPr>
          <p:nvPr/>
        </p:nvPicPr>
        <p:blipFill>
          <a:blip r:embed="rId7"/>
          <a:stretch>
            <a:fillRect/>
          </a:stretch>
        </p:blipFill>
        <p:spPr>
          <a:xfrm>
            <a:off x="1207467" y="3156560"/>
            <a:ext cx="581080" cy="354317"/>
          </a:xfrm>
          <a:prstGeom prst="rect">
            <a:avLst/>
          </a:prstGeom>
        </p:spPr>
      </p:pic>
      <p:pic>
        <p:nvPicPr>
          <p:cNvPr id="22" name="Picture 21"/>
          <p:cNvPicPr>
            <a:picLocks noChangeAspect="1"/>
          </p:cNvPicPr>
          <p:nvPr/>
        </p:nvPicPr>
        <p:blipFill>
          <a:blip r:embed="rId8"/>
          <a:stretch>
            <a:fillRect/>
          </a:stretch>
        </p:blipFill>
        <p:spPr>
          <a:xfrm>
            <a:off x="1211374" y="2642992"/>
            <a:ext cx="589045" cy="400834"/>
          </a:xfrm>
          <a:prstGeom prst="rect">
            <a:avLst/>
          </a:prstGeom>
        </p:spPr>
      </p:pic>
      <p:pic>
        <p:nvPicPr>
          <p:cNvPr id="23" name="Picture 22"/>
          <p:cNvPicPr>
            <a:picLocks noChangeAspect="1"/>
          </p:cNvPicPr>
          <p:nvPr/>
        </p:nvPicPr>
        <p:blipFill>
          <a:blip r:embed="rId9"/>
          <a:stretch>
            <a:fillRect/>
          </a:stretch>
        </p:blipFill>
        <p:spPr>
          <a:xfrm>
            <a:off x="1240077" y="4178241"/>
            <a:ext cx="629364" cy="381234"/>
          </a:xfrm>
          <a:prstGeom prst="rect">
            <a:avLst/>
          </a:prstGeom>
        </p:spPr>
      </p:pic>
      <p:pic>
        <p:nvPicPr>
          <p:cNvPr id="24" name="Picture 23"/>
          <p:cNvPicPr>
            <a:picLocks noChangeAspect="1"/>
          </p:cNvPicPr>
          <p:nvPr/>
        </p:nvPicPr>
        <p:blipFill>
          <a:blip r:embed="rId10"/>
          <a:stretch>
            <a:fillRect/>
          </a:stretch>
        </p:blipFill>
        <p:spPr>
          <a:xfrm>
            <a:off x="1202046" y="4672210"/>
            <a:ext cx="626754" cy="414579"/>
          </a:xfrm>
          <a:prstGeom prst="rect">
            <a:avLst/>
          </a:prstGeom>
        </p:spPr>
      </p:pic>
      <p:pic>
        <p:nvPicPr>
          <p:cNvPr id="26" name="Picture 25"/>
          <p:cNvPicPr>
            <a:picLocks noChangeAspect="1"/>
          </p:cNvPicPr>
          <p:nvPr/>
        </p:nvPicPr>
        <p:blipFill>
          <a:blip r:embed="rId11"/>
          <a:stretch>
            <a:fillRect/>
          </a:stretch>
        </p:blipFill>
        <p:spPr>
          <a:xfrm>
            <a:off x="1189973" y="5291555"/>
            <a:ext cx="676405" cy="338203"/>
          </a:xfrm>
          <a:prstGeom prst="rect">
            <a:avLst/>
          </a:prstGeom>
        </p:spPr>
      </p:pic>
    </p:spTree>
    <p:extLst>
      <p:ext uri="{BB962C8B-B14F-4D97-AF65-F5344CB8AC3E}">
        <p14:creationId xmlns:p14="http://schemas.microsoft.com/office/powerpoint/2010/main" val="2074192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32</a:t>
            </a:fld>
            <a:endParaRPr lang="en-GB" dirty="0">
              <a:solidFill>
                <a:srgbClr val="717171"/>
              </a:solidFill>
            </a:endParaRPr>
          </a:p>
        </p:txBody>
      </p:sp>
      <p:sp>
        <p:nvSpPr>
          <p:cNvPr id="7" name="Text Placeholder 6"/>
          <p:cNvSpPr>
            <a:spLocks noGrp="1"/>
          </p:cNvSpPr>
          <p:nvPr>
            <p:ph type="body" sz="quarter" idx="18"/>
          </p:nvPr>
        </p:nvSpPr>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3031483962"/>
              </p:ext>
            </p:extLst>
          </p:nvPr>
        </p:nvGraphicFramePr>
        <p:xfrm>
          <a:off x="1954061" y="1139868"/>
          <a:ext cx="9757776" cy="4935255"/>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sp>
        <p:nvSpPr>
          <p:cNvPr id="25" name="Title 1"/>
          <p:cNvSpPr>
            <a:spLocks noGrp="1"/>
          </p:cNvSpPr>
          <p:nvPr>
            <p:ph type="title"/>
          </p:nvPr>
        </p:nvSpPr>
        <p:spPr>
          <a:xfrm>
            <a:off x="359999" y="430717"/>
            <a:ext cx="11466875" cy="1146874"/>
          </a:xfrm>
        </p:spPr>
        <p:txBody>
          <a:bodyPr/>
          <a:lstStyle/>
          <a:p>
            <a:r>
              <a:rPr lang="en-US" b="0" dirty="0"/>
              <a:t>Mean – number of portions vegetables ate yesterday</a:t>
            </a:r>
            <a:br>
              <a:rPr lang="en-US" b="0" dirty="0"/>
            </a:br>
            <a:r>
              <a:rPr lang="en-US" b="0" dirty="0"/>
              <a:t>- Index based on consumption in each country is 100.</a:t>
            </a:r>
            <a:endParaRPr lang="nb-NO" b="0" dirty="0"/>
          </a:p>
        </p:txBody>
      </p:sp>
      <p:pic>
        <p:nvPicPr>
          <p:cNvPr id="18" name="Picture 17"/>
          <p:cNvPicPr>
            <a:picLocks noChangeAspect="1"/>
          </p:cNvPicPr>
          <p:nvPr/>
        </p:nvPicPr>
        <p:blipFill>
          <a:blip r:embed="rId4"/>
          <a:stretch>
            <a:fillRect/>
          </a:stretch>
        </p:blipFill>
        <p:spPr>
          <a:xfrm>
            <a:off x="1286578" y="1540703"/>
            <a:ext cx="575558" cy="417991"/>
          </a:xfrm>
          <a:prstGeom prst="rect">
            <a:avLst/>
          </a:prstGeom>
        </p:spPr>
      </p:pic>
      <p:pic>
        <p:nvPicPr>
          <p:cNvPr id="19" name="Picture 18"/>
          <p:cNvPicPr>
            <a:picLocks noChangeAspect="1"/>
          </p:cNvPicPr>
          <p:nvPr/>
        </p:nvPicPr>
        <p:blipFill>
          <a:blip r:embed="rId5"/>
          <a:stretch>
            <a:fillRect/>
          </a:stretch>
        </p:blipFill>
        <p:spPr>
          <a:xfrm>
            <a:off x="1202498" y="3633957"/>
            <a:ext cx="646394" cy="428587"/>
          </a:xfrm>
          <a:prstGeom prst="rect">
            <a:avLst/>
          </a:prstGeom>
        </p:spPr>
      </p:pic>
      <p:pic>
        <p:nvPicPr>
          <p:cNvPr id="20" name="Picture 19"/>
          <p:cNvPicPr>
            <a:picLocks noChangeAspect="1"/>
          </p:cNvPicPr>
          <p:nvPr/>
        </p:nvPicPr>
        <p:blipFill>
          <a:blip r:embed="rId6"/>
          <a:stretch>
            <a:fillRect/>
          </a:stretch>
        </p:blipFill>
        <p:spPr>
          <a:xfrm>
            <a:off x="1283102" y="2116901"/>
            <a:ext cx="603890" cy="376368"/>
          </a:xfrm>
          <a:prstGeom prst="rect">
            <a:avLst/>
          </a:prstGeom>
        </p:spPr>
      </p:pic>
      <p:pic>
        <p:nvPicPr>
          <p:cNvPr id="21" name="Picture 20"/>
          <p:cNvPicPr>
            <a:picLocks noChangeAspect="1"/>
          </p:cNvPicPr>
          <p:nvPr/>
        </p:nvPicPr>
        <p:blipFill>
          <a:blip r:embed="rId7"/>
          <a:stretch>
            <a:fillRect/>
          </a:stretch>
        </p:blipFill>
        <p:spPr>
          <a:xfrm>
            <a:off x="1257571" y="3156560"/>
            <a:ext cx="581080" cy="354317"/>
          </a:xfrm>
          <a:prstGeom prst="rect">
            <a:avLst/>
          </a:prstGeom>
        </p:spPr>
      </p:pic>
      <p:pic>
        <p:nvPicPr>
          <p:cNvPr id="22" name="Picture 21"/>
          <p:cNvPicPr>
            <a:picLocks noChangeAspect="1"/>
          </p:cNvPicPr>
          <p:nvPr/>
        </p:nvPicPr>
        <p:blipFill>
          <a:blip r:embed="rId8"/>
          <a:stretch>
            <a:fillRect/>
          </a:stretch>
        </p:blipFill>
        <p:spPr>
          <a:xfrm>
            <a:off x="1261478" y="2642992"/>
            <a:ext cx="589045" cy="400834"/>
          </a:xfrm>
          <a:prstGeom prst="rect">
            <a:avLst/>
          </a:prstGeom>
        </p:spPr>
      </p:pic>
      <p:pic>
        <p:nvPicPr>
          <p:cNvPr id="23" name="Picture 22"/>
          <p:cNvPicPr>
            <a:picLocks noChangeAspect="1"/>
          </p:cNvPicPr>
          <p:nvPr/>
        </p:nvPicPr>
        <p:blipFill>
          <a:blip r:embed="rId9"/>
          <a:stretch>
            <a:fillRect/>
          </a:stretch>
        </p:blipFill>
        <p:spPr>
          <a:xfrm>
            <a:off x="1240077" y="4178241"/>
            <a:ext cx="629364" cy="381234"/>
          </a:xfrm>
          <a:prstGeom prst="rect">
            <a:avLst/>
          </a:prstGeom>
        </p:spPr>
      </p:pic>
      <p:pic>
        <p:nvPicPr>
          <p:cNvPr id="24" name="Picture 23"/>
          <p:cNvPicPr>
            <a:picLocks noChangeAspect="1"/>
          </p:cNvPicPr>
          <p:nvPr/>
        </p:nvPicPr>
        <p:blipFill>
          <a:blip r:embed="rId10"/>
          <a:stretch>
            <a:fillRect/>
          </a:stretch>
        </p:blipFill>
        <p:spPr>
          <a:xfrm>
            <a:off x="1202046" y="4672210"/>
            <a:ext cx="626754" cy="414579"/>
          </a:xfrm>
          <a:prstGeom prst="rect">
            <a:avLst/>
          </a:prstGeom>
        </p:spPr>
      </p:pic>
      <p:pic>
        <p:nvPicPr>
          <p:cNvPr id="26" name="Picture 25"/>
          <p:cNvPicPr>
            <a:picLocks noChangeAspect="1"/>
          </p:cNvPicPr>
          <p:nvPr/>
        </p:nvPicPr>
        <p:blipFill>
          <a:blip r:embed="rId11"/>
          <a:stretch>
            <a:fillRect/>
          </a:stretch>
        </p:blipFill>
        <p:spPr>
          <a:xfrm>
            <a:off x="1189973" y="5291555"/>
            <a:ext cx="676405" cy="338203"/>
          </a:xfrm>
          <a:prstGeom prst="rect">
            <a:avLst/>
          </a:prstGeom>
        </p:spPr>
      </p:pic>
    </p:spTree>
    <p:extLst>
      <p:ext uri="{BB962C8B-B14F-4D97-AF65-F5344CB8AC3E}">
        <p14:creationId xmlns:p14="http://schemas.microsoft.com/office/powerpoint/2010/main" val="2568051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33</a:t>
            </a:fld>
            <a:endParaRPr lang="en-GB" dirty="0">
              <a:solidFill>
                <a:srgbClr val="717171"/>
              </a:solidFill>
            </a:endParaRPr>
          </a:p>
        </p:txBody>
      </p:sp>
      <p:sp>
        <p:nvSpPr>
          <p:cNvPr id="7" name="Text Placeholder 6"/>
          <p:cNvSpPr>
            <a:spLocks noGrp="1"/>
          </p:cNvSpPr>
          <p:nvPr>
            <p:ph type="body" sz="quarter" idx="18"/>
          </p:nvPr>
        </p:nvSpPr>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3983353970"/>
              </p:ext>
            </p:extLst>
          </p:nvPr>
        </p:nvGraphicFramePr>
        <p:xfrm>
          <a:off x="1954061" y="1209933"/>
          <a:ext cx="9757776" cy="4790034"/>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sp>
        <p:nvSpPr>
          <p:cNvPr id="25" name="Title 1"/>
          <p:cNvSpPr>
            <a:spLocks noGrp="1"/>
          </p:cNvSpPr>
          <p:nvPr>
            <p:ph type="title"/>
          </p:nvPr>
        </p:nvSpPr>
        <p:spPr>
          <a:xfrm>
            <a:off x="359999" y="430717"/>
            <a:ext cx="11466875" cy="1146874"/>
          </a:xfrm>
        </p:spPr>
        <p:txBody>
          <a:bodyPr/>
          <a:lstStyle/>
          <a:p>
            <a:r>
              <a:rPr lang="en-US" b="0" dirty="0"/>
              <a:t>Mean – number of glasses juice drunk yesterday</a:t>
            </a:r>
            <a:br>
              <a:rPr lang="en-US" b="0" dirty="0"/>
            </a:br>
            <a:r>
              <a:rPr lang="en-US" b="0" dirty="0"/>
              <a:t>- Index based on consumption in each country is 100.</a:t>
            </a:r>
            <a:endParaRPr lang="nb-NO" b="0" dirty="0"/>
          </a:p>
        </p:txBody>
      </p:sp>
      <p:pic>
        <p:nvPicPr>
          <p:cNvPr id="18" name="Picture 17"/>
          <p:cNvPicPr>
            <a:picLocks noChangeAspect="1"/>
          </p:cNvPicPr>
          <p:nvPr/>
        </p:nvPicPr>
        <p:blipFill>
          <a:blip r:embed="rId4"/>
          <a:stretch>
            <a:fillRect/>
          </a:stretch>
        </p:blipFill>
        <p:spPr>
          <a:xfrm>
            <a:off x="1286578" y="1540703"/>
            <a:ext cx="575558" cy="417991"/>
          </a:xfrm>
          <a:prstGeom prst="rect">
            <a:avLst/>
          </a:prstGeom>
        </p:spPr>
      </p:pic>
      <p:pic>
        <p:nvPicPr>
          <p:cNvPr id="19" name="Picture 18"/>
          <p:cNvPicPr>
            <a:picLocks noChangeAspect="1"/>
          </p:cNvPicPr>
          <p:nvPr/>
        </p:nvPicPr>
        <p:blipFill>
          <a:blip r:embed="rId5"/>
          <a:stretch>
            <a:fillRect/>
          </a:stretch>
        </p:blipFill>
        <p:spPr>
          <a:xfrm>
            <a:off x="1227550" y="3633957"/>
            <a:ext cx="646394" cy="428587"/>
          </a:xfrm>
          <a:prstGeom prst="rect">
            <a:avLst/>
          </a:prstGeom>
        </p:spPr>
      </p:pic>
      <p:pic>
        <p:nvPicPr>
          <p:cNvPr id="20" name="Picture 19"/>
          <p:cNvPicPr>
            <a:picLocks noChangeAspect="1"/>
          </p:cNvPicPr>
          <p:nvPr/>
        </p:nvPicPr>
        <p:blipFill>
          <a:blip r:embed="rId6"/>
          <a:stretch>
            <a:fillRect/>
          </a:stretch>
        </p:blipFill>
        <p:spPr>
          <a:xfrm>
            <a:off x="1283102" y="2116901"/>
            <a:ext cx="603890" cy="376368"/>
          </a:xfrm>
          <a:prstGeom prst="rect">
            <a:avLst/>
          </a:prstGeom>
        </p:spPr>
      </p:pic>
      <p:pic>
        <p:nvPicPr>
          <p:cNvPr id="21" name="Picture 20"/>
          <p:cNvPicPr>
            <a:picLocks noChangeAspect="1"/>
          </p:cNvPicPr>
          <p:nvPr/>
        </p:nvPicPr>
        <p:blipFill>
          <a:blip r:embed="rId7"/>
          <a:stretch>
            <a:fillRect/>
          </a:stretch>
        </p:blipFill>
        <p:spPr>
          <a:xfrm>
            <a:off x="1257571" y="3156560"/>
            <a:ext cx="581080" cy="354317"/>
          </a:xfrm>
          <a:prstGeom prst="rect">
            <a:avLst/>
          </a:prstGeom>
        </p:spPr>
      </p:pic>
      <p:pic>
        <p:nvPicPr>
          <p:cNvPr id="22" name="Picture 21"/>
          <p:cNvPicPr>
            <a:picLocks noChangeAspect="1"/>
          </p:cNvPicPr>
          <p:nvPr/>
        </p:nvPicPr>
        <p:blipFill>
          <a:blip r:embed="rId8"/>
          <a:stretch>
            <a:fillRect/>
          </a:stretch>
        </p:blipFill>
        <p:spPr>
          <a:xfrm>
            <a:off x="1261478" y="2642992"/>
            <a:ext cx="589045" cy="400834"/>
          </a:xfrm>
          <a:prstGeom prst="rect">
            <a:avLst/>
          </a:prstGeom>
        </p:spPr>
      </p:pic>
      <p:pic>
        <p:nvPicPr>
          <p:cNvPr id="23" name="Picture 22"/>
          <p:cNvPicPr>
            <a:picLocks noChangeAspect="1"/>
          </p:cNvPicPr>
          <p:nvPr/>
        </p:nvPicPr>
        <p:blipFill>
          <a:blip r:embed="rId9"/>
          <a:stretch>
            <a:fillRect/>
          </a:stretch>
        </p:blipFill>
        <p:spPr>
          <a:xfrm>
            <a:off x="1240077" y="4178241"/>
            <a:ext cx="629364" cy="381234"/>
          </a:xfrm>
          <a:prstGeom prst="rect">
            <a:avLst/>
          </a:prstGeom>
        </p:spPr>
      </p:pic>
      <p:pic>
        <p:nvPicPr>
          <p:cNvPr id="24" name="Picture 23"/>
          <p:cNvPicPr>
            <a:picLocks noChangeAspect="1"/>
          </p:cNvPicPr>
          <p:nvPr/>
        </p:nvPicPr>
        <p:blipFill>
          <a:blip r:embed="rId10"/>
          <a:stretch>
            <a:fillRect/>
          </a:stretch>
        </p:blipFill>
        <p:spPr>
          <a:xfrm>
            <a:off x="1202046" y="4672210"/>
            <a:ext cx="626754" cy="414579"/>
          </a:xfrm>
          <a:prstGeom prst="rect">
            <a:avLst/>
          </a:prstGeom>
        </p:spPr>
      </p:pic>
      <p:pic>
        <p:nvPicPr>
          <p:cNvPr id="26" name="Picture 25"/>
          <p:cNvPicPr>
            <a:picLocks noChangeAspect="1"/>
          </p:cNvPicPr>
          <p:nvPr/>
        </p:nvPicPr>
        <p:blipFill>
          <a:blip r:embed="rId11"/>
          <a:stretch>
            <a:fillRect/>
          </a:stretch>
        </p:blipFill>
        <p:spPr>
          <a:xfrm>
            <a:off x="1189973" y="5291555"/>
            <a:ext cx="676405" cy="338203"/>
          </a:xfrm>
          <a:prstGeom prst="rect">
            <a:avLst/>
          </a:prstGeom>
        </p:spPr>
      </p:pic>
    </p:spTree>
    <p:extLst>
      <p:ext uri="{BB962C8B-B14F-4D97-AF65-F5344CB8AC3E}">
        <p14:creationId xmlns:p14="http://schemas.microsoft.com/office/powerpoint/2010/main" val="3958028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34</a:t>
            </a:fld>
            <a:endParaRPr lang="en-GB" dirty="0">
              <a:solidFill>
                <a:srgbClr val="717171"/>
              </a:solidFill>
            </a:endParaRPr>
          </a:p>
        </p:txBody>
      </p:sp>
      <p:sp>
        <p:nvSpPr>
          <p:cNvPr id="7" name="Text Placeholder 6"/>
          <p:cNvSpPr>
            <a:spLocks noGrp="1"/>
          </p:cNvSpPr>
          <p:nvPr>
            <p:ph type="body" sz="quarter" idx="18"/>
          </p:nvPr>
        </p:nvSpPr>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4103676159"/>
              </p:ext>
            </p:extLst>
          </p:nvPr>
        </p:nvGraphicFramePr>
        <p:xfrm>
          <a:off x="1954061" y="1209933"/>
          <a:ext cx="9757776" cy="4940346"/>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sp>
        <p:nvSpPr>
          <p:cNvPr id="25" name="Title 1"/>
          <p:cNvSpPr>
            <a:spLocks noGrp="1"/>
          </p:cNvSpPr>
          <p:nvPr>
            <p:ph type="title"/>
          </p:nvPr>
        </p:nvSpPr>
        <p:spPr>
          <a:xfrm>
            <a:off x="360000" y="405446"/>
            <a:ext cx="11466875" cy="1146874"/>
          </a:xfrm>
        </p:spPr>
        <p:txBody>
          <a:bodyPr/>
          <a:lstStyle/>
          <a:p>
            <a:r>
              <a:rPr lang="en-US" b="0" dirty="0"/>
              <a:t>Mean – number of glasses smoothie drunk yesterday</a:t>
            </a:r>
            <a:br>
              <a:rPr lang="en-US" b="0" dirty="0"/>
            </a:br>
            <a:r>
              <a:rPr lang="en-US" b="0" dirty="0"/>
              <a:t>- Index based on consumption in each country is 100.</a:t>
            </a:r>
            <a:endParaRPr lang="nb-NO" b="0" dirty="0"/>
          </a:p>
        </p:txBody>
      </p:sp>
      <p:pic>
        <p:nvPicPr>
          <p:cNvPr id="18" name="Picture 17"/>
          <p:cNvPicPr>
            <a:picLocks noChangeAspect="1"/>
          </p:cNvPicPr>
          <p:nvPr/>
        </p:nvPicPr>
        <p:blipFill>
          <a:blip r:embed="rId4"/>
          <a:stretch>
            <a:fillRect/>
          </a:stretch>
        </p:blipFill>
        <p:spPr>
          <a:xfrm>
            <a:off x="1286578" y="1540703"/>
            <a:ext cx="575558" cy="417991"/>
          </a:xfrm>
          <a:prstGeom prst="rect">
            <a:avLst/>
          </a:prstGeom>
        </p:spPr>
      </p:pic>
      <p:pic>
        <p:nvPicPr>
          <p:cNvPr id="19" name="Picture 18"/>
          <p:cNvPicPr>
            <a:picLocks noChangeAspect="1"/>
          </p:cNvPicPr>
          <p:nvPr/>
        </p:nvPicPr>
        <p:blipFill>
          <a:blip r:embed="rId5"/>
          <a:stretch>
            <a:fillRect/>
          </a:stretch>
        </p:blipFill>
        <p:spPr>
          <a:xfrm>
            <a:off x="1227550" y="3633957"/>
            <a:ext cx="646394" cy="428587"/>
          </a:xfrm>
          <a:prstGeom prst="rect">
            <a:avLst/>
          </a:prstGeom>
        </p:spPr>
      </p:pic>
      <p:pic>
        <p:nvPicPr>
          <p:cNvPr id="20" name="Picture 19"/>
          <p:cNvPicPr>
            <a:picLocks noChangeAspect="1"/>
          </p:cNvPicPr>
          <p:nvPr/>
        </p:nvPicPr>
        <p:blipFill>
          <a:blip r:embed="rId6"/>
          <a:stretch>
            <a:fillRect/>
          </a:stretch>
        </p:blipFill>
        <p:spPr>
          <a:xfrm>
            <a:off x="1283102" y="2116901"/>
            <a:ext cx="603890" cy="376368"/>
          </a:xfrm>
          <a:prstGeom prst="rect">
            <a:avLst/>
          </a:prstGeom>
        </p:spPr>
      </p:pic>
      <p:pic>
        <p:nvPicPr>
          <p:cNvPr id="21" name="Picture 20"/>
          <p:cNvPicPr>
            <a:picLocks noChangeAspect="1"/>
          </p:cNvPicPr>
          <p:nvPr/>
        </p:nvPicPr>
        <p:blipFill>
          <a:blip r:embed="rId7"/>
          <a:stretch>
            <a:fillRect/>
          </a:stretch>
        </p:blipFill>
        <p:spPr>
          <a:xfrm>
            <a:off x="1257571" y="3156560"/>
            <a:ext cx="581080" cy="354317"/>
          </a:xfrm>
          <a:prstGeom prst="rect">
            <a:avLst/>
          </a:prstGeom>
        </p:spPr>
      </p:pic>
      <p:pic>
        <p:nvPicPr>
          <p:cNvPr id="22" name="Picture 21"/>
          <p:cNvPicPr>
            <a:picLocks noChangeAspect="1"/>
          </p:cNvPicPr>
          <p:nvPr/>
        </p:nvPicPr>
        <p:blipFill>
          <a:blip r:embed="rId8"/>
          <a:stretch>
            <a:fillRect/>
          </a:stretch>
        </p:blipFill>
        <p:spPr>
          <a:xfrm>
            <a:off x="1261478" y="2642992"/>
            <a:ext cx="589045" cy="400834"/>
          </a:xfrm>
          <a:prstGeom prst="rect">
            <a:avLst/>
          </a:prstGeom>
        </p:spPr>
      </p:pic>
      <p:pic>
        <p:nvPicPr>
          <p:cNvPr id="23" name="Picture 22"/>
          <p:cNvPicPr>
            <a:picLocks noChangeAspect="1"/>
          </p:cNvPicPr>
          <p:nvPr/>
        </p:nvPicPr>
        <p:blipFill>
          <a:blip r:embed="rId9"/>
          <a:stretch>
            <a:fillRect/>
          </a:stretch>
        </p:blipFill>
        <p:spPr>
          <a:xfrm>
            <a:off x="1240077" y="4178241"/>
            <a:ext cx="629364" cy="381234"/>
          </a:xfrm>
          <a:prstGeom prst="rect">
            <a:avLst/>
          </a:prstGeom>
        </p:spPr>
      </p:pic>
      <p:pic>
        <p:nvPicPr>
          <p:cNvPr id="24" name="Picture 23"/>
          <p:cNvPicPr>
            <a:picLocks noChangeAspect="1"/>
          </p:cNvPicPr>
          <p:nvPr/>
        </p:nvPicPr>
        <p:blipFill>
          <a:blip r:embed="rId10"/>
          <a:stretch>
            <a:fillRect/>
          </a:stretch>
        </p:blipFill>
        <p:spPr>
          <a:xfrm>
            <a:off x="1202046" y="4672210"/>
            <a:ext cx="626754" cy="414579"/>
          </a:xfrm>
          <a:prstGeom prst="rect">
            <a:avLst/>
          </a:prstGeom>
        </p:spPr>
      </p:pic>
      <p:pic>
        <p:nvPicPr>
          <p:cNvPr id="26" name="Picture 25"/>
          <p:cNvPicPr>
            <a:picLocks noChangeAspect="1"/>
          </p:cNvPicPr>
          <p:nvPr/>
        </p:nvPicPr>
        <p:blipFill>
          <a:blip r:embed="rId11"/>
          <a:stretch>
            <a:fillRect/>
          </a:stretch>
        </p:blipFill>
        <p:spPr>
          <a:xfrm>
            <a:off x="1189973" y="5291555"/>
            <a:ext cx="676405" cy="338203"/>
          </a:xfrm>
          <a:prstGeom prst="rect">
            <a:avLst/>
          </a:prstGeom>
        </p:spPr>
      </p:pic>
    </p:spTree>
    <p:extLst>
      <p:ext uri="{BB962C8B-B14F-4D97-AF65-F5344CB8AC3E}">
        <p14:creationId xmlns:p14="http://schemas.microsoft.com/office/powerpoint/2010/main" val="43674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custDataLst>
              <p:tags r:id="rId2"/>
            </p:custDataLst>
          </p:nvPr>
        </p:nvSpPr>
        <p:spPr/>
        <p:txBody>
          <a:bodyPr/>
          <a:lstStyle/>
          <a:p>
            <a:fld id="{9784CBA3-D598-4B1F-BAA3-EE14B5154290}" type="slidenum">
              <a:rPr lang="en-AU" smtClean="0"/>
              <a:pPr/>
              <a:t>35</a:t>
            </a:fld>
            <a:endParaRPr lang="en-AU" dirty="0"/>
          </a:p>
        </p:txBody>
      </p:sp>
      <p:sp>
        <p:nvSpPr>
          <p:cNvPr id="7" name="Rectangle 6"/>
          <p:cNvSpPr/>
          <p:nvPr>
            <p:custDataLst>
              <p:tags r:id="rId3"/>
            </p:custDataLst>
          </p:nvPr>
        </p:nvSpPr>
        <p:spPr>
          <a:xfrm>
            <a:off x="1575454" y="5638168"/>
            <a:ext cx="8523905" cy="445443"/>
          </a:xfrm>
          <a:prstGeom prst="rect">
            <a:avLst/>
          </a:prstGeom>
        </p:spPr>
        <p:txBody>
          <a:bodyPr wrap="square">
            <a:spAutoFit/>
          </a:bodyPr>
          <a:lstStyle/>
          <a:p>
            <a:pPr defTabSz="691134" eaLnBrk="0" hangingPunct="0">
              <a:lnSpc>
                <a:spcPct val="110000"/>
              </a:lnSpc>
              <a:buClr>
                <a:srgbClr val="F7911E"/>
              </a:buClr>
              <a:defRPr/>
            </a:pPr>
            <a:r>
              <a:rPr lang="en-US" sz="1088">
                <a:solidFill>
                  <a:srgbClr val="333333"/>
                </a:solidFill>
                <a:latin typeface="+mj-lt"/>
                <a:cs typeface="Verdana" pitchFamily="34" charset="0"/>
              </a:rPr>
              <a:t>Kantar | </a:t>
            </a:r>
            <a:r>
              <a:rPr lang="en-US" sz="1088" dirty="0" err="1">
                <a:solidFill>
                  <a:srgbClr val="333333"/>
                </a:solidFill>
                <a:latin typeface="+mj-lt"/>
                <a:cs typeface="Verdana" pitchFamily="34" charset="0"/>
              </a:rPr>
              <a:t>Kirkegaten</a:t>
            </a:r>
            <a:r>
              <a:rPr lang="en-US" sz="1088" dirty="0">
                <a:solidFill>
                  <a:srgbClr val="333333"/>
                </a:solidFill>
                <a:latin typeface="+mj-lt"/>
                <a:cs typeface="Verdana" pitchFamily="34" charset="0"/>
              </a:rPr>
              <a:t> 20           </a:t>
            </a:r>
            <a:r>
              <a:rPr lang="en-US" sz="1088" dirty="0">
                <a:solidFill>
                  <a:srgbClr val="333333"/>
                </a:solidFill>
                <a:cs typeface="Verdana" pitchFamily="34" charset="0"/>
              </a:rPr>
              <a:t>|</a:t>
            </a:r>
            <a:r>
              <a:rPr lang="en-US" sz="1088" dirty="0">
                <a:solidFill>
                  <a:srgbClr val="333333"/>
                </a:solidFill>
                <a:latin typeface="+mj-lt"/>
                <a:cs typeface="Verdana" pitchFamily="34" charset="0"/>
              </a:rPr>
              <a:t> </a:t>
            </a:r>
            <a:r>
              <a:rPr lang="en-US" sz="1088" dirty="0" err="1">
                <a:solidFill>
                  <a:srgbClr val="333333"/>
                </a:solidFill>
                <a:latin typeface="+mj-lt"/>
                <a:cs typeface="Verdana" pitchFamily="34" charset="0"/>
              </a:rPr>
              <a:t>Postboks</a:t>
            </a:r>
            <a:r>
              <a:rPr lang="en-US" sz="1088" dirty="0">
                <a:solidFill>
                  <a:srgbClr val="333333"/>
                </a:solidFill>
                <a:latin typeface="+mj-lt"/>
                <a:cs typeface="Verdana" pitchFamily="34" charset="0"/>
              </a:rPr>
              <a:t> 240, </a:t>
            </a:r>
            <a:r>
              <a:rPr lang="en-US" sz="1088" dirty="0" err="1">
                <a:solidFill>
                  <a:srgbClr val="333333"/>
                </a:solidFill>
                <a:latin typeface="+mj-lt"/>
                <a:cs typeface="Verdana" pitchFamily="34" charset="0"/>
              </a:rPr>
              <a:t>sentrum</a:t>
            </a:r>
            <a:r>
              <a:rPr lang="en-US" sz="1088" dirty="0">
                <a:solidFill>
                  <a:srgbClr val="333333"/>
                </a:solidFill>
                <a:latin typeface="+mj-lt"/>
                <a:cs typeface="Verdana" pitchFamily="34" charset="0"/>
              </a:rPr>
              <a:t> 0103 Oslo       | www.kantar.no</a:t>
            </a:r>
          </a:p>
          <a:p>
            <a:pPr defTabSz="691134" eaLnBrk="0" fontAlgn="base" hangingPunct="0">
              <a:lnSpc>
                <a:spcPct val="110000"/>
              </a:lnSpc>
              <a:spcBef>
                <a:spcPct val="0"/>
              </a:spcBef>
              <a:spcAft>
                <a:spcPct val="0"/>
              </a:spcAft>
              <a:buClr>
                <a:srgbClr val="F7911E"/>
              </a:buClr>
              <a:defRPr/>
            </a:pPr>
            <a:endParaRPr lang="en-US" sz="998" dirty="0">
              <a:solidFill>
                <a:srgbClr val="333333"/>
              </a:solidFill>
              <a:latin typeface="+mj-lt"/>
              <a:cs typeface="Verdana" pitchFamily="34" charset="0"/>
            </a:endParaRPr>
          </a:p>
        </p:txBody>
      </p:sp>
      <p:sp>
        <p:nvSpPr>
          <p:cNvPr id="14" name="Content Placeholder 28"/>
          <p:cNvSpPr txBox="1">
            <a:spLocks/>
          </p:cNvSpPr>
          <p:nvPr>
            <p:custDataLst>
              <p:tags r:id="rId4"/>
            </p:custDataLst>
          </p:nvPr>
        </p:nvSpPr>
        <p:spPr>
          <a:xfrm>
            <a:off x="1643148" y="4557123"/>
            <a:ext cx="2758750" cy="822153"/>
          </a:xfrm>
          <a:prstGeom prst="rect">
            <a:avLst/>
          </a:prstGeom>
        </p:spPr>
        <p:txBody>
          <a:bodyPr vert="horz" lIns="0" tIns="216726" rIns="0" bIns="0" rtlCol="0">
            <a:noAutofit/>
          </a:bodyPr>
          <a:lstStyle>
            <a:lvl1pPr marL="0" indent="0" algn="l" defTabSz="1028700" rtl="0" eaLnBrk="1" latinLnBrk="0" hangingPunct="1">
              <a:spcBef>
                <a:spcPct val="20000"/>
              </a:spcBef>
              <a:buFont typeface="Arial" pitchFamily="34" charset="0"/>
              <a:buNone/>
              <a:defRPr lang="en-US" sz="1300" b="0" kern="1200" dirty="0" smtClean="0">
                <a:solidFill>
                  <a:srgbClr val="333333"/>
                </a:solidFill>
                <a:latin typeface="+mn-lt"/>
                <a:ea typeface="+mn-ea"/>
                <a:cs typeface="+mn-cs"/>
              </a:defRPr>
            </a:lvl1pPr>
            <a:lvl2pPr marL="0" indent="0" algn="l" defTabSz="1028700" rtl="0" eaLnBrk="1" latinLnBrk="0" hangingPunct="1">
              <a:spcBef>
                <a:spcPct val="20000"/>
              </a:spcBef>
              <a:buFont typeface="Arial" pitchFamily="34" charset="0"/>
              <a:buNone/>
              <a:defRPr sz="1300" b="1" kern="1200">
                <a:solidFill>
                  <a:srgbClr val="333333"/>
                </a:solidFill>
                <a:latin typeface="+mn-lt"/>
                <a:ea typeface="+mn-ea"/>
                <a:cs typeface="+mn-cs"/>
              </a:defRPr>
            </a:lvl2pPr>
            <a:lvl3pPr marL="283965" indent="-283965" algn="l" defTabSz="1028700" rtl="0" eaLnBrk="1" latinLnBrk="0" hangingPunct="1">
              <a:spcBef>
                <a:spcPct val="20000"/>
              </a:spcBef>
              <a:buFont typeface="Wingdings" pitchFamily="2" charset="2"/>
              <a:buChar char=""/>
              <a:defRPr sz="1300" kern="1200">
                <a:solidFill>
                  <a:srgbClr val="333333"/>
                </a:solidFill>
                <a:latin typeface="+mn-lt"/>
                <a:ea typeface="+mn-ea"/>
                <a:cs typeface="+mn-cs"/>
              </a:defRPr>
            </a:lvl3pPr>
            <a:lvl4pPr marL="571500" indent="-287537" algn="l" defTabSz="1028700" rtl="0" eaLnBrk="1" latinLnBrk="0" hangingPunct="1">
              <a:spcBef>
                <a:spcPct val="20000"/>
              </a:spcBef>
              <a:buFont typeface="Wingdings" pitchFamily="2" charset="2"/>
              <a:buChar char="n"/>
              <a:defRPr sz="1300" kern="1200">
                <a:solidFill>
                  <a:srgbClr val="333333"/>
                </a:solidFill>
                <a:latin typeface="+mn-lt"/>
                <a:ea typeface="+mn-ea"/>
                <a:cs typeface="+mn-cs"/>
              </a:defRPr>
            </a:lvl4pPr>
            <a:lvl5pPr marL="855465" indent="-283965" algn="l" defTabSz="1028700" rtl="0" eaLnBrk="1" latinLnBrk="0" hangingPunct="1">
              <a:spcBef>
                <a:spcPct val="20000"/>
              </a:spcBef>
              <a:buFont typeface="Wingdings" pitchFamily="2" charset="2"/>
              <a:buChar char="n"/>
              <a:defRPr sz="1300" kern="1200">
                <a:solidFill>
                  <a:srgbClr val="333333"/>
                </a:solidFill>
                <a:latin typeface="+mn-lt"/>
                <a:ea typeface="+mn-ea"/>
                <a:cs typeface="+mn-cs"/>
              </a:defRPr>
            </a:lvl5pPr>
            <a:lvl6pPr marL="282892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defTabSz="691134" fontAlgn="base">
              <a:spcBef>
                <a:spcPct val="0"/>
              </a:spcBef>
              <a:spcAft>
                <a:spcPct val="0"/>
              </a:spcAft>
              <a:buClr>
                <a:srgbClr val="F7911E"/>
              </a:buClr>
            </a:pPr>
            <a:r>
              <a:rPr lang="nb-NO" sz="1088" b="1" noProof="1">
                <a:cs typeface="Verdana" pitchFamily="34" charset="0"/>
              </a:rPr>
              <a:t>Mari Thorshaug</a:t>
            </a:r>
          </a:p>
          <a:p>
            <a:pPr defTabSz="691134" fontAlgn="base">
              <a:spcBef>
                <a:spcPct val="0"/>
              </a:spcBef>
              <a:spcAft>
                <a:spcPct val="0"/>
              </a:spcAft>
              <a:buClr>
                <a:srgbClr val="F7911E"/>
              </a:buClr>
            </a:pPr>
            <a:r>
              <a:rPr lang="nb-NO" sz="1088" noProof="1">
                <a:cs typeface="Verdana" pitchFamily="34" charset="0"/>
              </a:rPr>
              <a:t>Mari.thorshaug@kantar.com</a:t>
            </a:r>
          </a:p>
          <a:p>
            <a:pPr defTabSz="691134" fontAlgn="base">
              <a:spcBef>
                <a:spcPct val="0"/>
              </a:spcBef>
              <a:spcAft>
                <a:spcPct val="0"/>
              </a:spcAft>
              <a:buClr>
                <a:srgbClr val="F7911E"/>
              </a:buClr>
            </a:pPr>
            <a:r>
              <a:rPr lang="nb-NO" sz="1088" noProof="1">
                <a:cs typeface="Verdana" pitchFamily="34" charset="0"/>
              </a:rPr>
              <a:t>+47 99268377</a:t>
            </a:r>
          </a:p>
          <a:p>
            <a:endParaRPr lang="nb-NO" sz="1179" noProof="1"/>
          </a:p>
        </p:txBody>
      </p:sp>
    </p:spTree>
    <p:custDataLst>
      <p:tags r:id="rId1"/>
    </p:custDataLst>
    <p:extLst>
      <p:ext uri="{BB962C8B-B14F-4D97-AF65-F5344CB8AC3E}">
        <p14:creationId xmlns:p14="http://schemas.microsoft.com/office/powerpoint/2010/main" val="2320263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0048" y="1195684"/>
            <a:ext cx="8874436" cy="4018118"/>
          </a:xfrm>
        </p:spPr>
        <p:txBody>
          <a:bodyPr/>
          <a:lstStyle/>
          <a:p>
            <a:r>
              <a:rPr lang="en-US" sz="1400" dirty="0"/>
              <a:t>In 2017 and 2018, Norwegian Fruit and Vegetable Marketing Board (OFG) conducted a study to </a:t>
            </a:r>
            <a:r>
              <a:rPr lang="en-US" sz="1400" dirty="0">
                <a:solidFill>
                  <a:srgbClr val="717171"/>
                </a:solidFill>
              </a:rPr>
              <a:t>measure the consumption of fruit/berries and vegetables in 7/8 different European countries.</a:t>
            </a:r>
          </a:p>
          <a:p>
            <a:r>
              <a:rPr lang="en-US" sz="1400" dirty="0"/>
              <a:t>OFG and their partners wanted to repeat the study in 2019. </a:t>
            </a:r>
          </a:p>
          <a:p>
            <a:endParaRPr lang="en-US" sz="100" dirty="0"/>
          </a:p>
          <a:p>
            <a:r>
              <a:rPr lang="en-US" sz="1400" dirty="0"/>
              <a:t>The research issue:</a:t>
            </a:r>
          </a:p>
          <a:p>
            <a:r>
              <a:rPr lang="en-US" sz="1400" dirty="0">
                <a:solidFill>
                  <a:srgbClr val="717171"/>
                </a:solidFill>
              </a:rPr>
              <a:t>To measure the consumption of fruit/berries and vegetables in different countries</a:t>
            </a:r>
          </a:p>
          <a:p>
            <a:pPr marL="742950" lvl="1" indent="-285750">
              <a:spcBef>
                <a:spcPts val="0"/>
              </a:spcBef>
              <a:buFontTx/>
              <a:buChar char="-"/>
            </a:pPr>
            <a:r>
              <a:rPr lang="en-US" sz="1400" dirty="0">
                <a:solidFill>
                  <a:srgbClr val="717171"/>
                </a:solidFill>
              </a:rPr>
              <a:t>Mean consumption per day (normally eat)</a:t>
            </a:r>
          </a:p>
          <a:p>
            <a:pPr marL="742950" lvl="1" indent="-285750">
              <a:spcBef>
                <a:spcPts val="0"/>
              </a:spcBef>
              <a:buFontTx/>
              <a:buChar char="-"/>
            </a:pPr>
            <a:r>
              <a:rPr lang="en-US" sz="1400" dirty="0">
                <a:solidFill>
                  <a:srgbClr val="717171"/>
                </a:solidFill>
              </a:rPr>
              <a:t>% of the population who eat 5 or more portions a day</a:t>
            </a:r>
          </a:p>
          <a:p>
            <a:pPr marL="742950" lvl="1" indent="-285750">
              <a:spcBef>
                <a:spcPts val="0"/>
              </a:spcBef>
              <a:buFontTx/>
              <a:buChar char="-"/>
            </a:pPr>
            <a:r>
              <a:rPr lang="en-US" sz="1400" dirty="0">
                <a:solidFill>
                  <a:srgbClr val="717171"/>
                </a:solidFill>
              </a:rPr>
              <a:t>Any changes in consumption from 2017 and 2019</a:t>
            </a:r>
          </a:p>
          <a:p>
            <a:pPr marL="276225">
              <a:spcBef>
                <a:spcPts val="0"/>
              </a:spcBef>
            </a:pPr>
            <a:endParaRPr lang="en-US" sz="1400" dirty="0">
              <a:solidFill>
                <a:srgbClr val="717171"/>
              </a:solidFill>
            </a:endParaRPr>
          </a:p>
          <a:p>
            <a:pPr marL="742950" lvl="1" indent="-285750">
              <a:buFontTx/>
              <a:buChar char="-"/>
            </a:pPr>
            <a:endParaRPr lang="en-US" sz="1400" dirty="0">
              <a:solidFill>
                <a:srgbClr val="717171"/>
              </a:solidFill>
            </a:endParaRPr>
          </a:p>
          <a:p>
            <a:pPr marL="0" lvl="1" indent="0">
              <a:buNone/>
            </a:pPr>
            <a:r>
              <a:rPr lang="en-US" sz="1400" dirty="0">
                <a:solidFill>
                  <a:srgbClr val="717171"/>
                </a:solidFill>
              </a:rPr>
              <a:t>To be able to compare the results in the different countries, we have emphasized that a common methodology is used as well as a country representative sample in all countries. </a:t>
            </a:r>
          </a:p>
        </p:txBody>
      </p:sp>
      <p:sp>
        <p:nvSpPr>
          <p:cNvPr id="3" name="Title 2"/>
          <p:cNvSpPr>
            <a:spLocks noGrp="1"/>
          </p:cNvSpPr>
          <p:nvPr>
            <p:ph type="title"/>
          </p:nvPr>
        </p:nvSpPr>
        <p:spPr/>
        <p:txBody>
          <a:bodyPr/>
          <a:lstStyle/>
          <a:p>
            <a:r>
              <a:rPr lang="en-US" dirty="0"/>
              <a:t>Background</a:t>
            </a:r>
          </a:p>
        </p:txBody>
      </p:sp>
      <p:sp>
        <p:nvSpPr>
          <p:cNvPr id="4" name="Slide Number Placeholder 3"/>
          <p:cNvSpPr>
            <a:spLocks noGrp="1"/>
          </p:cNvSpPr>
          <p:nvPr>
            <p:ph type="sldNum" sz="quarter" idx="4"/>
          </p:nvPr>
        </p:nvSpPr>
        <p:spPr/>
        <p:txBody>
          <a:bodyPr/>
          <a:lstStyle/>
          <a:p>
            <a:fld id="{4034BEE3-566C-4068-A777-C3A4762E861B}" type="slidenum">
              <a:rPr lang="en-US" smtClean="0"/>
              <a:pPr/>
              <a:t>4</a:t>
            </a:fld>
            <a:endParaRPr lang="en-US" dirty="0"/>
          </a:p>
        </p:txBody>
      </p:sp>
      <p:sp>
        <p:nvSpPr>
          <p:cNvPr id="6" name="Text Placeholder 5"/>
          <p:cNvSpPr>
            <a:spLocks noGrp="1"/>
          </p:cNvSpPr>
          <p:nvPr>
            <p:ph type="body" sz="quarter" idx="18"/>
          </p:nvPr>
        </p:nvSpPr>
        <p:spPr/>
        <p:txBody>
          <a:bodyPr/>
          <a:lstStyle/>
          <a:p>
            <a:endParaRPr lang="en-US" dirty="0"/>
          </a:p>
        </p:txBody>
      </p:sp>
      <p:grpSp>
        <p:nvGrpSpPr>
          <p:cNvPr id="10" name="Group 9">
            <a:extLst>
              <a:ext uri="{FF2B5EF4-FFF2-40B4-BE49-F238E27FC236}">
                <a16:creationId xmlns:a16="http://schemas.microsoft.com/office/drawing/2014/main" id="{176319A4-4C00-46E3-B52D-7A4FDE57BD97}"/>
              </a:ext>
            </a:extLst>
          </p:cNvPr>
          <p:cNvGrpSpPr>
            <a:grpSpLocks noChangeAspect="1"/>
          </p:cNvGrpSpPr>
          <p:nvPr/>
        </p:nvGrpSpPr>
        <p:grpSpPr>
          <a:xfrm>
            <a:off x="9328484" y="2014542"/>
            <a:ext cx="1616463" cy="1687631"/>
            <a:chOff x="3060700" y="266700"/>
            <a:chExt cx="6057900" cy="6324600"/>
          </a:xfrm>
          <a:gradFill flip="none" rotWithShape="1">
            <a:gsLst>
              <a:gs pos="0">
                <a:srgbClr val="F2DA64"/>
              </a:gs>
              <a:gs pos="100000">
                <a:srgbClr val="987000"/>
              </a:gs>
              <a:gs pos="18000">
                <a:srgbClr val="A27700"/>
              </a:gs>
              <a:gs pos="51000">
                <a:srgbClr val="F2DA64"/>
              </a:gs>
              <a:gs pos="71000">
                <a:srgbClr val="D7B446"/>
              </a:gs>
            </a:gsLst>
            <a:lin ang="0" scaled="1"/>
            <a:tileRect/>
          </a:gradFill>
        </p:grpSpPr>
        <p:sp>
          <p:nvSpPr>
            <p:cNvPr id="11" name="Freeform 1">
              <a:extLst>
                <a:ext uri="{FF2B5EF4-FFF2-40B4-BE49-F238E27FC236}">
                  <a16:creationId xmlns:a16="http://schemas.microsoft.com/office/drawing/2014/main" id="{BAED85CE-6646-4EF9-B41D-8D624633268F}"/>
                </a:ext>
              </a:extLst>
            </p:cNvPr>
            <p:cNvSpPr>
              <a:spLocks noChangeArrowheads="1"/>
            </p:cNvSpPr>
            <p:nvPr/>
          </p:nvSpPr>
          <p:spPr bwMode="auto">
            <a:xfrm>
              <a:off x="3060700" y="266700"/>
              <a:ext cx="6057900" cy="6324600"/>
            </a:xfrm>
            <a:custGeom>
              <a:avLst/>
              <a:gdLst>
                <a:gd name="T0" fmla="*/ 15030 w 16828"/>
                <a:gd name="T1" fmla="*/ 0 h 17568"/>
                <a:gd name="T2" fmla="*/ 1868 w 16828"/>
                <a:gd name="T3" fmla="*/ 0 h 17568"/>
                <a:gd name="T4" fmla="*/ 0 w 16828"/>
                <a:gd name="T5" fmla="*/ 1799 h 17568"/>
                <a:gd name="T6" fmla="*/ 0 w 16828"/>
                <a:gd name="T7" fmla="*/ 15706 h 17568"/>
                <a:gd name="T8" fmla="*/ 1797 w 16828"/>
                <a:gd name="T9" fmla="*/ 17567 h 17568"/>
                <a:gd name="T10" fmla="*/ 14959 w 16828"/>
                <a:gd name="T11" fmla="*/ 17567 h 17568"/>
                <a:gd name="T12" fmla="*/ 16827 w 16828"/>
                <a:gd name="T13" fmla="*/ 15768 h 17568"/>
                <a:gd name="T14" fmla="*/ 16827 w 16828"/>
                <a:gd name="T15" fmla="*/ 1861 h 17568"/>
                <a:gd name="T16" fmla="*/ 15030 w 16828"/>
                <a:gd name="T17" fmla="*/ 0 h 17568"/>
                <a:gd name="T18" fmla="*/ 16246 w 16828"/>
                <a:gd name="T19" fmla="*/ 15521 h 17568"/>
                <a:gd name="T20" fmla="*/ 14730 w 16828"/>
                <a:gd name="T21" fmla="*/ 16985 h 17568"/>
                <a:gd name="T22" fmla="*/ 2044 w 16828"/>
                <a:gd name="T23" fmla="*/ 16985 h 17568"/>
                <a:gd name="T24" fmla="*/ 581 w 16828"/>
                <a:gd name="T25" fmla="*/ 15468 h 17568"/>
                <a:gd name="T26" fmla="*/ 581 w 16828"/>
                <a:gd name="T27" fmla="*/ 2046 h 17568"/>
                <a:gd name="T28" fmla="*/ 2097 w 16828"/>
                <a:gd name="T29" fmla="*/ 582 h 17568"/>
                <a:gd name="T30" fmla="*/ 14783 w 16828"/>
                <a:gd name="T31" fmla="*/ 582 h 17568"/>
                <a:gd name="T32" fmla="*/ 16246 w 16828"/>
                <a:gd name="T33" fmla="*/ 2099 h 17568"/>
                <a:gd name="T34" fmla="*/ 16246 w 16828"/>
                <a:gd name="T35" fmla="*/ 15521 h 17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828" h="17568">
                  <a:moveTo>
                    <a:pt x="15030" y="0"/>
                  </a:moveTo>
                  <a:lnTo>
                    <a:pt x="1868" y="0"/>
                  </a:lnTo>
                  <a:lnTo>
                    <a:pt x="0" y="1799"/>
                  </a:lnTo>
                  <a:lnTo>
                    <a:pt x="0" y="15706"/>
                  </a:lnTo>
                  <a:lnTo>
                    <a:pt x="1797" y="17567"/>
                  </a:lnTo>
                  <a:lnTo>
                    <a:pt x="14959" y="17567"/>
                  </a:lnTo>
                  <a:lnTo>
                    <a:pt x="16827" y="15768"/>
                  </a:lnTo>
                  <a:lnTo>
                    <a:pt x="16827" y="1861"/>
                  </a:lnTo>
                  <a:lnTo>
                    <a:pt x="15030" y="0"/>
                  </a:lnTo>
                  <a:close/>
                  <a:moveTo>
                    <a:pt x="16246" y="15521"/>
                  </a:moveTo>
                  <a:lnTo>
                    <a:pt x="14730" y="16985"/>
                  </a:lnTo>
                  <a:lnTo>
                    <a:pt x="2044" y="16985"/>
                  </a:lnTo>
                  <a:lnTo>
                    <a:pt x="581" y="15468"/>
                  </a:lnTo>
                  <a:lnTo>
                    <a:pt x="581" y="2046"/>
                  </a:lnTo>
                  <a:lnTo>
                    <a:pt x="2097" y="582"/>
                  </a:lnTo>
                  <a:lnTo>
                    <a:pt x="14783" y="582"/>
                  </a:lnTo>
                  <a:lnTo>
                    <a:pt x="16246" y="2099"/>
                  </a:lnTo>
                  <a:lnTo>
                    <a:pt x="16246" y="15521"/>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717171"/>
                </a:solidFill>
                <a:effectLst/>
                <a:uLnTx/>
                <a:uFillTx/>
              </a:endParaRPr>
            </a:p>
          </p:txBody>
        </p:sp>
        <p:sp>
          <p:nvSpPr>
            <p:cNvPr id="12" name="Freeform 2">
              <a:extLst>
                <a:ext uri="{FF2B5EF4-FFF2-40B4-BE49-F238E27FC236}">
                  <a16:creationId xmlns:a16="http://schemas.microsoft.com/office/drawing/2014/main" id="{F1AF99B9-7587-4A05-B72E-CEEE1D711032}"/>
                </a:ext>
              </a:extLst>
            </p:cNvPr>
            <p:cNvSpPr>
              <a:spLocks noChangeArrowheads="1"/>
            </p:cNvSpPr>
            <p:nvPr/>
          </p:nvSpPr>
          <p:spPr bwMode="auto">
            <a:xfrm>
              <a:off x="3995738" y="2425700"/>
              <a:ext cx="2055812" cy="3222625"/>
            </a:xfrm>
            <a:custGeom>
              <a:avLst/>
              <a:gdLst>
                <a:gd name="T0" fmla="*/ 5656 w 5710"/>
                <a:gd name="T1" fmla="*/ 1517 h 8951"/>
                <a:gd name="T2" fmla="*/ 5022 w 5710"/>
                <a:gd name="T3" fmla="*/ 1349 h 8951"/>
                <a:gd name="T4" fmla="*/ 3815 w 5710"/>
                <a:gd name="T5" fmla="*/ 1632 h 8951"/>
                <a:gd name="T6" fmla="*/ 3225 w 5710"/>
                <a:gd name="T7" fmla="*/ 256 h 8951"/>
                <a:gd name="T8" fmla="*/ 2846 w 5710"/>
                <a:gd name="T9" fmla="*/ 0 h 8951"/>
                <a:gd name="T10" fmla="*/ 2467 w 5710"/>
                <a:gd name="T11" fmla="*/ 256 h 8951"/>
                <a:gd name="T12" fmla="*/ 1877 w 5710"/>
                <a:gd name="T13" fmla="*/ 1623 h 8951"/>
                <a:gd name="T14" fmla="*/ 687 w 5710"/>
                <a:gd name="T15" fmla="*/ 1349 h 8951"/>
                <a:gd name="T16" fmla="*/ 62 w 5710"/>
                <a:gd name="T17" fmla="*/ 1517 h 8951"/>
                <a:gd name="T18" fmla="*/ 35 w 5710"/>
                <a:gd name="T19" fmla="*/ 1887 h 8951"/>
                <a:gd name="T20" fmla="*/ 379 w 5710"/>
                <a:gd name="T21" fmla="*/ 2708 h 8951"/>
                <a:gd name="T22" fmla="*/ 978 w 5710"/>
                <a:gd name="T23" fmla="*/ 3350 h 8951"/>
                <a:gd name="T24" fmla="*/ 1128 w 5710"/>
                <a:gd name="T25" fmla="*/ 3836 h 8951"/>
                <a:gd name="T26" fmla="*/ 309 w 5710"/>
                <a:gd name="T27" fmla="*/ 4823 h 8951"/>
                <a:gd name="T28" fmla="*/ 0 w 5710"/>
                <a:gd name="T29" fmla="*/ 6102 h 8951"/>
                <a:gd name="T30" fmla="*/ 132 w 5710"/>
                <a:gd name="T31" fmla="*/ 6948 h 8951"/>
                <a:gd name="T32" fmla="*/ 564 w 5710"/>
                <a:gd name="T33" fmla="*/ 7813 h 8951"/>
                <a:gd name="T34" fmla="*/ 1260 w 5710"/>
                <a:gd name="T35" fmla="*/ 8466 h 8951"/>
                <a:gd name="T36" fmla="*/ 2133 w 5710"/>
                <a:gd name="T37" fmla="*/ 8862 h 8951"/>
                <a:gd name="T38" fmla="*/ 2995 w 5710"/>
                <a:gd name="T39" fmla="*/ 8950 h 8951"/>
                <a:gd name="T40" fmla="*/ 3956 w 5710"/>
                <a:gd name="T41" fmla="*/ 8730 h 8951"/>
                <a:gd name="T42" fmla="*/ 4758 w 5710"/>
                <a:gd name="T43" fmla="*/ 8210 h 8951"/>
                <a:gd name="T44" fmla="*/ 5348 w 5710"/>
                <a:gd name="T45" fmla="*/ 7460 h 8951"/>
                <a:gd name="T46" fmla="*/ 5656 w 5710"/>
                <a:gd name="T47" fmla="*/ 6543 h 8951"/>
                <a:gd name="T48" fmla="*/ 5630 w 5710"/>
                <a:gd name="T49" fmla="*/ 5529 h 8951"/>
                <a:gd name="T50" fmla="*/ 5092 w 5710"/>
                <a:gd name="T51" fmla="*/ 4356 h 8951"/>
                <a:gd name="T52" fmla="*/ 4264 w 5710"/>
                <a:gd name="T53" fmla="*/ 3641 h 8951"/>
                <a:gd name="T54" fmla="*/ 5022 w 5710"/>
                <a:gd name="T55" fmla="*/ 3094 h 8951"/>
                <a:gd name="T56" fmla="*/ 5515 w 5710"/>
                <a:gd name="T57" fmla="*/ 2373 h 8951"/>
                <a:gd name="T58" fmla="*/ 5048 w 5710"/>
                <a:gd name="T59" fmla="*/ 6102 h 8951"/>
                <a:gd name="T60" fmla="*/ 4907 w 5710"/>
                <a:gd name="T61" fmla="*/ 6860 h 8951"/>
                <a:gd name="T62" fmla="*/ 4071 w 5710"/>
                <a:gd name="T63" fmla="*/ 7928 h 8951"/>
                <a:gd name="T64" fmla="*/ 3181 w 5710"/>
                <a:gd name="T65" fmla="*/ 8281 h 8951"/>
                <a:gd name="T66" fmla="*/ 2511 w 5710"/>
                <a:gd name="T67" fmla="*/ 8281 h 8951"/>
                <a:gd name="T68" fmla="*/ 1621 w 5710"/>
                <a:gd name="T69" fmla="*/ 7928 h 8951"/>
                <a:gd name="T70" fmla="*/ 784 w 5710"/>
                <a:gd name="T71" fmla="*/ 6860 h 8951"/>
                <a:gd name="T72" fmla="*/ 643 w 5710"/>
                <a:gd name="T73" fmla="*/ 6102 h 8951"/>
                <a:gd name="T74" fmla="*/ 749 w 5710"/>
                <a:gd name="T75" fmla="*/ 5449 h 8951"/>
                <a:gd name="T76" fmla="*/ 1445 w 5710"/>
                <a:gd name="T77" fmla="*/ 4409 h 8951"/>
                <a:gd name="T78" fmla="*/ 2405 w 5710"/>
                <a:gd name="T79" fmla="*/ 3950 h 8951"/>
                <a:gd name="T80" fmla="*/ 3066 w 5710"/>
                <a:gd name="T81" fmla="*/ 3915 h 8951"/>
                <a:gd name="T82" fmla="*/ 3894 w 5710"/>
                <a:gd name="T83" fmla="*/ 4171 h 8951"/>
                <a:gd name="T84" fmla="*/ 4872 w 5710"/>
                <a:gd name="T85" fmla="*/ 5246 h 8951"/>
                <a:gd name="T86" fmla="*/ 5039 w 5710"/>
                <a:gd name="T87" fmla="*/ 5996 h 8951"/>
                <a:gd name="T88" fmla="*/ 3612 w 5710"/>
                <a:gd name="T89" fmla="*/ 3191 h 8951"/>
                <a:gd name="T90" fmla="*/ 2855 w 5710"/>
                <a:gd name="T91" fmla="*/ 3236 h 8951"/>
                <a:gd name="T92" fmla="*/ 1930 w 5710"/>
                <a:gd name="T93" fmla="*/ 3138 h 8951"/>
                <a:gd name="T94" fmla="*/ 1119 w 5710"/>
                <a:gd name="T95" fmla="*/ 2611 h 8951"/>
                <a:gd name="T96" fmla="*/ 890 w 5710"/>
                <a:gd name="T97" fmla="*/ 2002 h 8951"/>
                <a:gd name="T98" fmla="*/ 1833 w 5710"/>
                <a:gd name="T99" fmla="*/ 2346 h 8951"/>
                <a:gd name="T100" fmla="*/ 2177 w 5710"/>
                <a:gd name="T101" fmla="*/ 2549 h 8951"/>
                <a:gd name="T102" fmla="*/ 2440 w 5710"/>
                <a:gd name="T103" fmla="*/ 2452 h 8951"/>
                <a:gd name="T104" fmla="*/ 2529 w 5710"/>
                <a:gd name="T105" fmla="*/ 2187 h 8951"/>
                <a:gd name="T106" fmla="*/ 2599 w 5710"/>
                <a:gd name="T107" fmla="*/ 1349 h 8951"/>
                <a:gd name="T108" fmla="*/ 2986 w 5710"/>
                <a:gd name="T109" fmla="*/ 1085 h 8951"/>
                <a:gd name="T110" fmla="*/ 3181 w 5710"/>
                <a:gd name="T111" fmla="*/ 1932 h 8951"/>
                <a:gd name="T112" fmla="*/ 3189 w 5710"/>
                <a:gd name="T113" fmla="*/ 2390 h 8951"/>
                <a:gd name="T114" fmla="*/ 3419 w 5710"/>
                <a:gd name="T115" fmla="*/ 2567 h 8951"/>
                <a:gd name="T116" fmla="*/ 3691 w 5710"/>
                <a:gd name="T117" fmla="*/ 2487 h 8951"/>
                <a:gd name="T118" fmla="*/ 4264 w 5710"/>
                <a:gd name="T119" fmla="*/ 2135 h 8951"/>
                <a:gd name="T120" fmla="*/ 4916 w 5710"/>
                <a:gd name="T121" fmla="*/ 2126 h 8951"/>
                <a:gd name="T122" fmla="*/ 4255 w 5710"/>
                <a:gd name="T123" fmla="*/ 2900 h 8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10" h="8951">
                  <a:moveTo>
                    <a:pt x="5709" y="1764"/>
                  </a:moveTo>
                  <a:lnTo>
                    <a:pt x="5709" y="1764"/>
                  </a:lnTo>
                  <a:lnTo>
                    <a:pt x="5709" y="1702"/>
                  </a:lnTo>
                  <a:lnTo>
                    <a:pt x="5700" y="1632"/>
                  </a:lnTo>
                  <a:lnTo>
                    <a:pt x="5683" y="1579"/>
                  </a:lnTo>
                  <a:lnTo>
                    <a:pt x="5656" y="1517"/>
                  </a:lnTo>
                  <a:lnTo>
                    <a:pt x="5656" y="1517"/>
                  </a:lnTo>
                  <a:lnTo>
                    <a:pt x="5612" y="1473"/>
                  </a:lnTo>
                  <a:lnTo>
                    <a:pt x="5559" y="1429"/>
                  </a:lnTo>
                  <a:lnTo>
                    <a:pt x="5506" y="1402"/>
                  </a:lnTo>
                  <a:lnTo>
                    <a:pt x="5445" y="1385"/>
                  </a:lnTo>
                  <a:lnTo>
                    <a:pt x="5445" y="1385"/>
                  </a:lnTo>
                  <a:lnTo>
                    <a:pt x="5234" y="1358"/>
                  </a:lnTo>
                  <a:lnTo>
                    <a:pt x="5022" y="1349"/>
                  </a:lnTo>
                  <a:lnTo>
                    <a:pt x="4811" y="1349"/>
                  </a:lnTo>
                  <a:lnTo>
                    <a:pt x="4608" y="1376"/>
                  </a:lnTo>
                  <a:lnTo>
                    <a:pt x="4396" y="1411"/>
                  </a:lnTo>
                  <a:lnTo>
                    <a:pt x="4202" y="1473"/>
                  </a:lnTo>
                  <a:lnTo>
                    <a:pt x="4000" y="1543"/>
                  </a:lnTo>
                  <a:lnTo>
                    <a:pt x="3815" y="1632"/>
                  </a:lnTo>
                  <a:lnTo>
                    <a:pt x="3815" y="1632"/>
                  </a:lnTo>
                  <a:lnTo>
                    <a:pt x="3780" y="1420"/>
                  </a:lnTo>
                  <a:lnTo>
                    <a:pt x="3727" y="1208"/>
                  </a:lnTo>
                  <a:lnTo>
                    <a:pt x="3656" y="1005"/>
                  </a:lnTo>
                  <a:lnTo>
                    <a:pt x="3577" y="803"/>
                  </a:lnTo>
                  <a:lnTo>
                    <a:pt x="3472" y="609"/>
                  </a:lnTo>
                  <a:lnTo>
                    <a:pt x="3357" y="433"/>
                  </a:lnTo>
                  <a:lnTo>
                    <a:pt x="3225" y="256"/>
                  </a:lnTo>
                  <a:lnTo>
                    <a:pt x="3075" y="97"/>
                  </a:lnTo>
                  <a:lnTo>
                    <a:pt x="3075" y="97"/>
                  </a:lnTo>
                  <a:lnTo>
                    <a:pt x="3031" y="53"/>
                  </a:lnTo>
                  <a:lnTo>
                    <a:pt x="2969" y="18"/>
                  </a:lnTo>
                  <a:lnTo>
                    <a:pt x="2907" y="0"/>
                  </a:lnTo>
                  <a:lnTo>
                    <a:pt x="2846" y="0"/>
                  </a:lnTo>
                  <a:lnTo>
                    <a:pt x="2846" y="0"/>
                  </a:lnTo>
                  <a:lnTo>
                    <a:pt x="2846" y="0"/>
                  </a:lnTo>
                  <a:lnTo>
                    <a:pt x="2785" y="0"/>
                  </a:lnTo>
                  <a:lnTo>
                    <a:pt x="2723" y="18"/>
                  </a:lnTo>
                  <a:lnTo>
                    <a:pt x="2661" y="53"/>
                  </a:lnTo>
                  <a:lnTo>
                    <a:pt x="2617" y="97"/>
                  </a:lnTo>
                  <a:lnTo>
                    <a:pt x="2617" y="97"/>
                  </a:lnTo>
                  <a:lnTo>
                    <a:pt x="2467" y="256"/>
                  </a:lnTo>
                  <a:lnTo>
                    <a:pt x="2334" y="433"/>
                  </a:lnTo>
                  <a:lnTo>
                    <a:pt x="2221" y="609"/>
                  </a:lnTo>
                  <a:lnTo>
                    <a:pt x="2115" y="803"/>
                  </a:lnTo>
                  <a:lnTo>
                    <a:pt x="2035" y="996"/>
                  </a:lnTo>
                  <a:lnTo>
                    <a:pt x="1965" y="1199"/>
                  </a:lnTo>
                  <a:lnTo>
                    <a:pt x="1912" y="1411"/>
                  </a:lnTo>
                  <a:lnTo>
                    <a:pt x="1877" y="1623"/>
                  </a:lnTo>
                  <a:lnTo>
                    <a:pt x="1877" y="1623"/>
                  </a:lnTo>
                  <a:lnTo>
                    <a:pt x="1691" y="1535"/>
                  </a:lnTo>
                  <a:lnTo>
                    <a:pt x="1498" y="1464"/>
                  </a:lnTo>
                  <a:lnTo>
                    <a:pt x="1304" y="1411"/>
                  </a:lnTo>
                  <a:lnTo>
                    <a:pt x="1101" y="1376"/>
                  </a:lnTo>
                  <a:lnTo>
                    <a:pt x="890" y="1349"/>
                  </a:lnTo>
                  <a:lnTo>
                    <a:pt x="687" y="1349"/>
                  </a:lnTo>
                  <a:lnTo>
                    <a:pt x="476" y="1358"/>
                  </a:lnTo>
                  <a:lnTo>
                    <a:pt x="265" y="1385"/>
                  </a:lnTo>
                  <a:lnTo>
                    <a:pt x="265" y="1385"/>
                  </a:lnTo>
                  <a:lnTo>
                    <a:pt x="203" y="1402"/>
                  </a:lnTo>
                  <a:lnTo>
                    <a:pt x="150" y="1429"/>
                  </a:lnTo>
                  <a:lnTo>
                    <a:pt x="97" y="1473"/>
                  </a:lnTo>
                  <a:lnTo>
                    <a:pt x="62" y="1517"/>
                  </a:lnTo>
                  <a:lnTo>
                    <a:pt x="62" y="1517"/>
                  </a:lnTo>
                  <a:lnTo>
                    <a:pt x="27" y="1579"/>
                  </a:lnTo>
                  <a:lnTo>
                    <a:pt x="9" y="1632"/>
                  </a:lnTo>
                  <a:lnTo>
                    <a:pt x="0" y="1702"/>
                  </a:lnTo>
                  <a:lnTo>
                    <a:pt x="9" y="1764"/>
                  </a:lnTo>
                  <a:lnTo>
                    <a:pt x="9" y="1764"/>
                  </a:lnTo>
                  <a:lnTo>
                    <a:pt x="35" y="1887"/>
                  </a:lnTo>
                  <a:lnTo>
                    <a:pt x="62" y="2011"/>
                  </a:lnTo>
                  <a:lnTo>
                    <a:pt x="106" y="2135"/>
                  </a:lnTo>
                  <a:lnTo>
                    <a:pt x="150" y="2258"/>
                  </a:lnTo>
                  <a:lnTo>
                    <a:pt x="194" y="2373"/>
                  </a:lnTo>
                  <a:lnTo>
                    <a:pt x="256" y="2487"/>
                  </a:lnTo>
                  <a:lnTo>
                    <a:pt x="317" y="2593"/>
                  </a:lnTo>
                  <a:lnTo>
                    <a:pt x="379" y="2708"/>
                  </a:lnTo>
                  <a:lnTo>
                    <a:pt x="449" y="2803"/>
                  </a:lnTo>
                  <a:lnTo>
                    <a:pt x="529" y="2909"/>
                  </a:lnTo>
                  <a:lnTo>
                    <a:pt x="608" y="3006"/>
                  </a:lnTo>
                  <a:lnTo>
                    <a:pt x="696" y="3103"/>
                  </a:lnTo>
                  <a:lnTo>
                    <a:pt x="784" y="3191"/>
                  </a:lnTo>
                  <a:lnTo>
                    <a:pt x="882" y="3271"/>
                  </a:lnTo>
                  <a:lnTo>
                    <a:pt x="978" y="3350"/>
                  </a:lnTo>
                  <a:lnTo>
                    <a:pt x="1083" y="3430"/>
                  </a:lnTo>
                  <a:lnTo>
                    <a:pt x="1083" y="3430"/>
                  </a:lnTo>
                  <a:lnTo>
                    <a:pt x="1260" y="3544"/>
                  </a:lnTo>
                  <a:lnTo>
                    <a:pt x="1436" y="3633"/>
                  </a:lnTo>
                  <a:lnTo>
                    <a:pt x="1436" y="3633"/>
                  </a:lnTo>
                  <a:lnTo>
                    <a:pt x="1278" y="3730"/>
                  </a:lnTo>
                  <a:lnTo>
                    <a:pt x="1128" y="3836"/>
                  </a:lnTo>
                  <a:lnTo>
                    <a:pt x="986" y="3959"/>
                  </a:lnTo>
                  <a:lnTo>
                    <a:pt x="855" y="4083"/>
                  </a:lnTo>
                  <a:lnTo>
                    <a:pt x="723" y="4215"/>
                  </a:lnTo>
                  <a:lnTo>
                    <a:pt x="608" y="4356"/>
                  </a:lnTo>
                  <a:lnTo>
                    <a:pt x="493" y="4506"/>
                  </a:lnTo>
                  <a:lnTo>
                    <a:pt x="396" y="4656"/>
                  </a:lnTo>
                  <a:lnTo>
                    <a:pt x="309" y="4823"/>
                  </a:lnTo>
                  <a:lnTo>
                    <a:pt x="230" y="4990"/>
                  </a:lnTo>
                  <a:lnTo>
                    <a:pt x="159" y="5167"/>
                  </a:lnTo>
                  <a:lnTo>
                    <a:pt x="106" y="5343"/>
                  </a:lnTo>
                  <a:lnTo>
                    <a:pt x="62" y="5529"/>
                  </a:lnTo>
                  <a:lnTo>
                    <a:pt x="27" y="5714"/>
                  </a:lnTo>
                  <a:lnTo>
                    <a:pt x="9" y="5908"/>
                  </a:lnTo>
                  <a:lnTo>
                    <a:pt x="0" y="6102"/>
                  </a:lnTo>
                  <a:lnTo>
                    <a:pt x="0" y="6102"/>
                  </a:lnTo>
                  <a:lnTo>
                    <a:pt x="0" y="6252"/>
                  </a:lnTo>
                  <a:lnTo>
                    <a:pt x="18" y="6393"/>
                  </a:lnTo>
                  <a:lnTo>
                    <a:pt x="35" y="6543"/>
                  </a:lnTo>
                  <a:lnTo>
                    <a:pt x="62" y="6676"/>
                  </a:lnTo>
                  <a:lnTo>
                    <a:pt x="88" y="6816"/>
                  </a:lnTo>
                  <a:lnTo>
                    <a:pt x="132" y="6948"/>
                  </a:lnTo>
                  <a:lnTo>
                    <a:pt x="177" y="7081"/>
                  </a:lnTo>
                  <a:lnTo>
                    <a:pt x="221" y="7213"/>
                  </a:lnTo>
                  <a:lnTo>
                    <a:pt x="282" y="7337"/>
                  </a:lnTo>
                  <a:lnTo>
                    <a:pt x="343" y="7460"/>
                  </a:lnTo>
                  <a:lnTo>
                    <a:pt x="414" y="7584"/>
                  </a:lnTo>
                  <a:lnTo>
                    <a:pt x="484" y="7698"/>
                  </a:lnTo>
                  <a:lnTo>
                    <a:pt x="564" y="7813"/>
                  </a:lnTo>
                  <a:lnTo>
                    <a:pt x="652" y="7919"/>
                  </a:lnTo>
                  <a:lnTo>
                    <a:pt x="740" y="8025"/>
                  </a:lnTo>
                  <a:lnTo>
                    <a:pt x="837" y="8122"/>
                  </a:lnTo>
                  <a:lnTo>
                    <a:pt x="934" y="8210"/>
                  </a:lnTo>
                  <a:lnTo>
                    <a:pt x="1039" y="8307"/>
                  </a:lnTo>
                  <a:lnTo>
                    <a:pt x="1145" y="8387"/>
                  </a:lnTo>
                  <a:lnTo>
                    <a:pt x="1260" y="8466"/>
                  </a:lnTo>
                  <a:lnTo>
                    <a:pt x="1375" y="8545"/>
                  </a:lnTo>
                  <a:lnTo>
                    <a:pt x="1489" y="8607"/>
                  </a:lnTo>
                  <a:lnTo>
                    <a:pt x="1612" y="8677"/>
                  </a:lnTo>
                  <a:lnTo>
                    <a:pt x="1735" y="8730"/>
                  </a:lnTo>
                  <a:lnTo>
                    <a:pt x="1868" y="8783"/>
                  </a:lnTo>
                  <a:lnTo>
                    <a:pt x="2000" y="8827"/>
                  </a:lnTo>
                  <a:lnTo>
                    <a:pt x="2133" y="8862"/>
                  </a:lnTo>
                  <a:lnTo>
                    <a:pt x="2273" y="8897"/>
                  </a:lnTo>
                  <a:lnTo>
                    <a:pt x="2414" y="8924"/>
                  </a:lnTo>
                  <a:lnTo>
                    <a:pt x="2555" y="8942"/>
                  </a:lnTo>
                  <a:lnTo>
                    <a:pt x="2696" y="8950"/>
                  </a:lnTo>
                  <a:lnTo>
                    <a:pt x="2846" y="8950"/>
                  </a:lnTo>
                  <a:lnTo>
                    <a:pt x="2846" y="8950"/>
                  </a:lnTo>
                  <a:lnTo>
                    <a:pt x="2995" y="8950"/>
                  </a:lnTo>
                  <a:lnTo>
                    <a:pt x="3136" y="8942"/>
                  </a:lnTo>
                  <a:lnTo>
                    <a:pt x="3278" y="8924"/>
                  </a:lnTo>
                  <a:lnTo>
                    <a:pt x="3419" y="8897"/>
                  </a:lnTo>
                  <a:lnTo>
                    <a:pt x="3559" y="8862"/>
                  </a:lnTo>
                  <a:lnTo>
                    <a:pt x="3691" y="8827"/>
                  </a:lnTo>
                  <a:lnTo>
                    <a:pt x="3824" y="8783"/>
                  </a:lnTo>
                  <a:lnTo>
                    <a:pt x="3956" y="8730"/>
                  </a:lnTo>
                  <a:lnTo>
                    <a:pt x="4080" y="8677"/>
                  </a:lnTo>
                  <a:lnTo>
                    <a:pt x="4202" y="8607"/>
                  </a:lnTo>
                  <a:lnTo>
                    <a:pt x="4317" y="8545"/>
                  </a:lnTo>
                  <a:lnTo>
                    <a:pt x="4432" y="8466"/>
                  </a:lnTo>
                  <a:lnTo>
                    <a:pt x="4546" y="8387"/>
                  </a:lnTo>
                  <a:lnTo>
                    <a:pt x="4652" y="8307"/>
                  </a:lnTo>
                  <a:lnTo>
                    <a:pt x="4758" y="8210"/>
                  </a:lnTo>
                  <a:lnTo>
                    <a:pt x="4854" y="8122"/>
                  </a:lnTo>
                  <a:lnTo>
                    <a:pt x="4951" y="8025"/>
                  </a:lnTo>
                  <a:lnTo>
                    <a:pt x="5039" y="7919"/>
                  </a:lnTo>
                  <a:lnTo>
                    <a:pt x="5128" y="7813"/>
                  </a:lnTo>
                  <a:lnTo>
                    <a:pt x="5207" y="7698"/>
                  </a:lnTo>
                  <a:lnTo>
                    <a:pt x="5278" y="7584"/>
                  </a:lnTo>
                  <a:lnTo>
                    <a:pt x="5348" y="7460"/>
                  </a:lnTo>
                  <a:lnTo>
                    <a:pt x="5410" y="7337"/>
                  </a:lnTo>
                  <a:lnTo>
                    <a:pt x="5472" y="7213"/>
                  </a:lnTo>
                  <a:lnTo>
                    <a:pt x="5515" y="7081"/>
                  </a:lnTo>
                  <a:lnTo>
                    <a:pt x="5559" y="6948"/>
                  </a:lnTo>
                  <a:lnTo>
                    <a:pt x="5603" y="6816"/>
                  </a:lnTo>
                  <a:lnTo>
                    <a:pt x="5630" y="6676"/>
                  </a:lnTo>
                  <a:lnTo>
                    <a:pt x="5656" y="6543"/>
                  </a:lnTo>
                  <a:lnTo>
                    <a:pt x="5674" y="6393"/>
                  </a:lnTo>
                  <a:lnTo>
                    <a:pt x="5691" y="6252"/>
                  </a:lnTo>
                  <a:lnTo>
                    <a:pt x="5691" y="6102"/>
                  </a:lnTo>
                  <a:lnTo>
                    <a:pt x="5691" y="6102"/>
                  </a:lnTo>
                  <a:lnTo>
                    <a:pt x="5683" y="5908"/>
                  </a:lnTo>
                  <a:lnTo>
                    <a:pt x="5665" y="5714"/>
                  </a:lnTo>
                  <a:lnTo>
                    <a:pt x="5630" y="5529"/>
                  </a:lnTo>
                  <a:lnTo>
                    <a:pt x="5586" y="5343"/>
                  </a:lnTo>
                  <a:lnTo>
                    <a:pt x="5533" y="5167"/>
                  </a:lnTo>
                  <a:lnTo>
                    <a:pt x="5463" y="4990"/>
                  </a:lnTo>
                  <a:lnTo>
                    <a:pt x="5384" y="4823"/>
                  </a:lnTo>
                  <a:lnTo>
                    <a:pt x="5295" y="4665"/>
                  </a:lnTo>
                  <a:lnTo>
                    <a:pt x="5198" y="4506"/>
                  </a:lnTo>
                  <a:lnTo>
                    <a:pt x="5092" y="4356"/>
                  </a:lnTo>
                  <a:lnTo>
                    <a:pt x="4969" y="4215"/>
                  </a:lnTo>
                  <a:lnTo>
                    <a:pt x="4845" y="4083"/>
                  </a:lnTo>
                  <a:lnTo>
                    <a:pt x="4714" y="3959"/>
                  </a:lnTo>
                  <a:lnTo>
                    <a:pt x="4573" y="3844"/>
                  </a:lnTo>
                  <a:lnTo>
                    <a:pt x="4423" y="3738"/>
                  </a:lnTo>
                  <a:lnTo>
                    <a:pt x="4264" y="3641"/>
                  </a:lnTo>
                  <a:lnTo>
                    <a:pt x="4264" y="3641"/>
                  </a:lnTo>
                  <a:lnTo>
                    <a:pt x="4449" y="3544"/>
                  </a:lnTo>
                  <a:lnTo>
                    <a:pt x="4626" y="3430"/>
                  </a:lnTo>
                  <a:lnTo>
                    <a:pt x="4626" y="3430"/>
                  </a:lnTo>
                  <a:lnTo>
                    <a:pt x="4732" y="3350"/>
                  </a:lnTo>
                  <a:lnTo>
                    <a:pt x="4829" y="3271"/>
                  </a:lnTo>
                  <a:lnTo>
                    <a:pt x="4925" y="3191"/>
                  </a:lnTo>
                  <a:lnTo>
                    <a:pt x="5022" y="3094"/>
                  </a:lnTo>
                  <a:lnTo>
                    <a:pt x="5101" y="3006"/>
                  </a:lnTo>
                  <a:lnTo>
                    <a:pt x="5189" y="2909"/>
                  </a:lnTo>
                  <a:lnTo>
                    <a:pt x="5260" y="2803"/>
                  </a:lnTo>
                  <a:lnTo>
                    <a:pt x="5331" y="2708"/>
                  </a:lnTo>
                  <a:lnTo>
                    <a:pt x="5401" y="2593"/>
                  </a:lnTo>
                  <a:lnTo>
                    <a:pt x="5463" y="2487"/>
                  </a:lnTo>
                  <a:lnTo>
                    <a:pt x="5515" y="2373"/>
                  </a:lnTo>
                  <a:lnTo>
                    <a:pt x="5559" y="2258"/>
                  </a:lnTo>
                  <a:lnTo>
                    <a:pt x="5603" y="2135"/>
                  </a:lnTo>
                  <a:lnTo>
                    <a:pt x="5647" y="2011"/>
                  </a:lnTo>
                  <a:lnTo>
                    <a:pt x="5683" y="1887"/>
                  </a:lnTo>
                  <a:lnTo>
                    <a:pt x="5709" y="1764"/>
                  </a:lnTo>
                  <a:close/>
                  <a:moveTo>
                    <a:pt x="5048" y="6102"/>
                  </a:moveTo>
                  <a:lnTo>
                    <a:pt x="5048" y="6102"/>
                  </a:lnTo>
                  <a:lnTo>
                    <a:pt x="5039" y="6217"/>
                  </a:lnTo>
                  <a:lnTo>
                    <a:pt x="5031" y="6332"/>
                  </a:lnTo>
                  <a:lnTo>
                    <a:pt x="5022" y="6438"/>
                  </a:lnTo>
                  <a:lnTo>
                    <a:pt x="4995" y="6552"/>
                  </a:lnTo>
                  <a:lnTo>
                    <a:pt x="4978" y="6658"/>
                  </a:lnTo>
                  <a:lnTo>
                    <a:pt x="4942" y="6763"/>
                  </a:lnTo>
                  <a:lnTo>
                    <a:pt x="4907" y="6860"/>
                  </a:lnTo>
                  <a:lnTo>
                    <a:pt x="4872" y="6966"/>
                  </a:lnTo>
                  <a:lnTo>
                    <a:pt x="4776" y="7151"/>
                  </a:lnTo>
                  <a:lnTo>
                    <a:pt x="4670" y="7337"/>
                  </a:lnTo>
                  <a:lnTo>
                    <a:pt x="4538" y="7504"/>
                  </a:lnTo>
                  <a:lnTo>
                    <a:pt x="4396" y="7663"/>
                  </a:lnTo>
                  <a:lnTo>
                    <a:pt x="4246" y="7804"/>
                  </a:lnTo>
                  <a:lnTo>
                    <a:pt x="4071" y="7928"/>
                  </a:lnTo>
                  <a:lnTo>
                    <a:pt x="3894" y="8042"/>
                  </a:lnTo>
                  <a:lnTo>
                    <a:pt x="3700" y="8131"/>
                  </a:lnTo>
                  <a:lnTo>
                    <a:pt x="3603" y="8175"/>
                  </a:lnTo>
                  <a:lnTo>
                    <a:pt x="3498" y="8210"/>
                  </a:lnTo>
                  <a:lnTo>
                    <a:pt x="3392" y="8237"/>
                  </a:lnTo>
                  <a:lnTo>
                    <a:pt x="3286" y="8263"/>
                  </a:lnTo>
                  <a:lnTo>
                    <a:pt x="3181" y="8281"/>
                  </a:lnTo>
                  <a:lnTo>
                    <a:pt x="3075" y="8298"/>
                  </a:lnTo>
                  <a:lnTo>
                    <a:pt x="2960" y="8307"/>
                  </a:lnTo>
                  <a:lnTo>
                    <a:pt x="2846" y="8307"/>
                  </a:lnTo>
                  <a:lnTo>
                    <a:pt x="2846" y="8307"/>
                  </a:lnTo>
                  <a:lnTo>
                    <a:pt x="2732" y="8307"/>
                  </a:lnTo>
                  <a:lnTo>
                    <a:pt x="2626" y="8298"/>
                  </a:lnTo>
                  <a:lnTo>
                    <a:pt x="2511" y="8281"/>
                  </a:lnTo>
                  <a:lnTo>
                    <a:pt x="2405" y="8263"/>
                  </a:lnTo>
                  <a:lnTo>
                    <a:pt x="2299" y="8237"/>
                  </a:lnTo>
                  <a:lnTo>
                    <a:pt x="2194" y="8210"/>
                  </a:lnTo>
                  <a:lnTo>
                    <a:pt x="2088" y="8175"/>
                  </a:lnTo>
                  <a:lnTo>
                    <a:pt x="1991" y="8131"/>
                  </a:lnTo>
                  <a:lnTo>
                    <a:pt x="1797" y="8042"/>
                  </a:lnTo>
                  <a:lnTo>
                    <a:pt x="1621" y="7928"/>
                  </a:lnTo>
                  <a:lnTo>
                    <a:pt x="1445" y="7804"/>
                  </a:lnTo>
                  <a:lnTo>
                    <a:pt x="1295" y="7663"/>
                  </a:lnTo>
                  <a:lnTo>
                    <a:pt x="1154" y="7504"/>
                  </a:lnTo>
                  <a:lnTo>
                    <a:pt x="1022" y="7337"/>
                  </a:lnTo>
                  <a:lnTo>
                    <a:pt x="917" y="7151"/>
                  </a:lnTo>
                  <a:lnTo>
                    <a:pt x="820" y="6966"/>
                  </a:lnTo>
                  <a:lnTo>
                    <a:pt x="784" y="6860"/>
                  </a:lnTo>
                  <a:lnTo>
                    <a:pt x="749" y="6763"/>
                  </a:lnTo>
                  <a:lnTo>
                    <a:pt x="714" y="6658"/>
                  </a:lnTo>
                  <a:lnTo>
                    <a:pt x="696" y="6552"/>
                  </a:lnTo>
                  <a:lnTo>
                    <a:pt x="670" y="6438"/>
                  </a:lnTo>
                  <a:lnTo>
                    <a:pt x="661" y="6332"/>
                  </a:lnTo>
                  <a:lnTo>
                    <a:pt x="652" y="6217"/>
                  </a:lnTo>
                  <a:lnTo>
                    <a:pt x="643" y="6102"/>
                  </a:lnTo>
                  <a:lnTo>
                    <a:pt x="643" y="6102"/>
                  </a:lnTo>
                  <a:lnTo>
                    <a:pt x="652" y="5996"/>
                  </a:lnTo>
                  <a:lnTo>
                    <a:pt x="661" y="5882"/>
                  </a:lnTo>
                  <a:lnTo>
                    <a:pt x="670" y="5776"/>
                  </a:lnTo>
                  <a:lnTo>
                    <a:pt x="696" y="5661"/>
                  </a:lnTo>
                  <a:lnTo>
                    <a:pt x="714" y="5555"/>
                  </a:lnTo>
                  <a:lnTo>
                    <a:pt x="749" y="5449"/>
                  </a:lnTo>
                  <a:lnTo>
                    <a:pt x="784" y="5352"/>
                  </a:lnTo>
                  <a:lnTo>
                    <a:pt x="820" y="5246"/>
                  </a:lnTo>
                  <a:lnTo>
                    <a:pt x="917" y="5061"/>
                  </a:lnTo>
                  <a:lnTo>
                    <a:pt x="1022" y="4876"/>
                  </a:lnTo>
                  <a:lnTo>
                    <a:pt x="1145" y="4709"/>
                  </a:lnTo>
                  <a:lnTo>
                    <a:pt x="1295" y="4550"/>
                  </a:lnTo>
                  <a:lnTo>
                    <a:pt x="1445" y="4409"/>
                  </a:lnTo>
                  <a:lnTo>
                    <a:pt x="1621" y="4286"/>
                  </a:lnTo>
                  <a:lnTo>
                    <a:pt x="1797" y="4171"/>
                  </a:lnTo>
                  <a:lnTo>
                    <a:pt x="1991" y="4083"/>
                  </a:lnTo>
                  <a:lnTo>
                    <a:pt x="2088" y="4038"/>
                  </a:lnTo>
                  <a:lnTo>
                    <a:pt x="2194" y="4003"/>
                  </a:lnTo>
                  <a:lnTo>
                    <a:pt x="2299" y="3977"/>
                  </a:lnTo>
                  <a:lnTo>
                    <a:pt x="2405" y="3950"/>
                  </a:lnTo>
                  <a:lnTo>
                    <a:pt x="2511" y="3933"/>
                  </a:lnTo>
                  <a:lnTo>
                    <a:pt x="2626" y="3915"/>
                  </a:lnTo>
                  <a:lnTo>
                    <a:pt x="2732" y="3906"/>
                  </a:lnTo>
                  <a:lnTo>
                    <a:pt x="2846" y="3906"/>
                  </a:lnTo>
                  <a:lnTo>
                    <a:pt x="2846" y="3906"/>
                  </a:lnTo>
                  <a:lnTo>
                    <a:pt x="2960" y="3906"/>
                  </a:lnTo>
                  <a:lnTo>
                    <a:pt x="3066" y="3915"/>
                  </a:lnTo>
                  <a:lnTo>
                    <a:pt x="3181" y="3933"/>
                  </a:lnTo>
                  <a:lnTo>
                    <a:pt x="3286" y="3950"/>
                  </a:lnTo>
                  <a:lnTo>
                    <a:pt x="3392" y="3977"/>
                  </a:lnTo>
                  <a:lnTo>
                    <a:pt x="3498" y="4003"/>
                  </a:lnTo>
                  <a:lnTo>
                    <a:pt x="3603" y="4038"/>
                  </a:lnTo>
                  <a:lnTo>
                    <a:pt x="3700" y="4083"/>
                  </a:lnTo>
                  <a:lnTo>
                    <a:pt x="3894" y="4171"/>
                  </a:lnTo>
                  <a:lnTo>
                    <a:pt x="4071" y="4286"/>
                  </a:lnTo>
                  <a:lnTo>
                    <a:pt x="4246" y="4409"/>
                  </a:lnTo>
                  <a:lnTo>
                    <a:pt x="4396" y="4550"/>
                  </a:lnTo>
                  <a:lnTo>
                    <a:pt x="4538" y="4709"/>
                  </a:lnTo>
                  <a:lnTo>
                    <a:pt x="4670" y="4876"/>
                  </a:lnTo>
                  <a:lnTo>
                    <a:pt x="4776" y="5061"/>
                  </a:lnTo>
                  <a:lnTo>
                    <a:pt x="4872" y="5246"/>
                  </a:lnTo>
                  <a:lnTo>
                    <a:pt x="4907" y="5352"/>
                  </a:lnTo>
                  <a:lnTo>
                    <a:pt x="4942" y="5449"/>
                  </a:lnTo>
                  <a:lnTo>
                    <a:pt x="4978" y="5555"/>
                  </a:lnTo>
                  <a:lnTo>
                    <a:pt x="4995" y="5661"/>
                  </a:lnTo>
                  <a:lnTo>
                    <a:pt x="5022" y="5776"/>
                  </a:lnTo>
                  <a:lnTo>
                    <a:pt x="5031" y="5882"/>
                  </a:lnTo>
                  <a:lnTo>
                    <a:pt x="5039" y="5996"/>
                  </a:lnTo>
                  <a:lnTo>
                    <a:pt x="5048" y="6102"/>
                  </a:lnTo>
                  <a:close/>
                  <a:moveTo>
                    <a:pt x="4255" y="2900"/>
                  </a:moveTo>
                  <a:lnTo>
                    <a:pt x="4255" y="2900"/>
                  </a:lnTo>
                  <a:lnTo>
                    <a:pt x="4106" y="2997"/>
                  </a:lnTo>
                  <a:lnTo>
                    <a:pt x="3947" y="3077"/>
                  </a:lnTo>
                  <a:lnTo>
                    <a:pt x="3780" y="3138"/>
                  </a:lnTo>
                  <a:lnTo>
                    <a:pt x="3612" y="3191"/>
                  </a:lnTo>
                  <a:lnTo>
                    <a:pt x="3436" y="3227"/>
                  </a:lnTo>
                  <a:lnTo>
                    <a:pt x="3260" y="3244"/>
                  </a:lnTo>
                  <a:lnTo>
                    <a:pt x="3075" y="3244"/>
                  </a:lnTo>
                  <a:lnTo>
                    <a:pt x="2899" y="3236"/>
                  </a:lnTo>
                  <a:lnTo>
                    <a:pt x="2899" y="3236"/>
                  </a:lnTo>
                  <a:lnTo>
                    <a:pt x="2855" y="3236"/>
                  </a:lnTo>
                  <a:lnTo>
                    <a:pt x="2855" y="3236"/>
                  </a:lnTo>
                  <a:lnTo>
                    <a:pt x="2820" y="3236"/>
                  </a:lnTo>
                  <a:lnTo>
                    <a:pt x="2820" y="3236"/>
                  </a:lnTo>
                  <a:lnTo>
                    <a:pt x="2635" y="3244"/>
                  </a:lnTo>
                  <a:lnTo>
                    <a:pt x="2458" y="3244"/>
                  </a:lnTo>
                  <a:lnTo>
                    <a:pt x="2273" y="3227"/>
                  </a:lnTo>
                  <a:lnTo>
                    <a:pt x="2106" y="3191"/>
                  </a:lnTo>
                  <a:lnTo>
                    <a:pt x="1930" y="3138"/>
                  </a:lnTo>
                  <a:lnTo>
                    <a:pt x="1762" y="3077"/>
                  </a:lnTo>
                  <a:lnTo>
                    <a:pt x="1604" y="2997"/>
                  </a:lnTo>
                  <a:lnTo>
                    <a:pt x="1454" y="2900"/>
                  </a:lnTo>
                  <a:lnTo>
                    <a:pt x="1454" y="2900"/>
                  </a:lnTo>
                  <a:lnTo>
                    <a:pt x="1331" y="2812"/>
                  </a:lnTo>
                  <a:lnTo>
                    <a:pt x="1225" y="2717"/>
                  </a:lnTo>
                  <a:lnTo>
                    <a:pt x="1119" y="2611"/>
                  </a:lnTo>
                  <a:lnTo>
                    <a:pt x="1031" y="2496"/>
                  </a:lnTo>
                  <a:lnTo>
                    <a:pt x="943" y="2382"/>
                  </a:lnTo>
                  <a:lnTo>
                    <a:pt x="864" y="2258"/>
                  </a:lnTo>
                  <a:lnTo>
                    <a:pt x="802" y="2126"/>
                  </a:lnTo>
                  <a:lnTo>
                    <a:pt x="740" y="1993"/>
                  </a:lnTo>
                  <a:lnTo>
                    <a:pt x="740" y="1993"/>
                  </a:lnTo>
                  <a:lnTo>
                    <a:pt x="890" y="2002"/>
                  </a:lnTo>
                  <a:lnTo>
                    <a:pt x="1031" y="2020"/>
                  </a:lnTo>
                  <a:lnTo>
                    <a:pt x="1172" y="2046"/>
                  </a:lnTo>
                  <a:lnTo>
                    <a:pt x="1313" y="2090"/>
                  </a:lnTo>
                  <a:lnTo>
                    <a:pt x="1454" y="2135"/>
                  </a:lnTo>
                  <a:lnTo>
                    <a:pt x="1586" y="2196"/>
                  </a:lnTo>
                  <a:lnTo>
                    <a:pt x="1709" y="2267"/>
                  </a:lnTo>
                  <a:lnTo>
                    <a:pt x="1833" y="2346"/>
                  </a:lnTo>
                  <a:lnTo>
                    <a:pt x="1833" y="2346"/>
                  </a:lnTo>
                  <a:lnTo>
                    <a:pt x="2000" y="2470"/>
                  </a:lnTo>
                  <a:lnTo>
                    <a:pt x="2000" y="2470"/>
                  </a:lnTo>
                  <a:lnTo>
                    <a:pt x="2035" y="2496"/>
                  </a:lnTo>
                  <a:lnTo>
                    <a:pt x="2080" y="2523"/>
                  </a:lnTo>
                  <a:lnTo>
                    <a:pt x="2124" y="2540"/>
                  </a:lnTo>
                  <a:lnTo>
                    <a:pt x="2177" y="2549"/>
                  </a:lnTo>
                  <a:lnTo>
                    <a:pt x="2221" y="2549"/>
                  </a:lnTo>
                  <a:lnTo>
                    <a:pt x="2264" y="2540"/>
                  </a:lnTo>
                  <a:lnTo>
                    <a:pt x="2317" y="2532"/>
                  </a:lnTo>
                  <a:lnTo>
                    <a:pt x="2361" y="2505"/>
                  </a:lnTo>
                  <a:lnTo>
                    <a:pt x="2361" y="2505"/>
                  </a:lnTo>
                  <a:lnTo>
                    <a:pt x="2405" y="2479"/>
                  </a:lnTo>
                  <a:lnTo>
                    <a:pt x="2440" y="2452"/>
                  </a:lnTo>
                  <a:lnTo>
                    <a:pt x="2467" y="2417"/>
                  </a:lnTo>
                  <a:lnTo>
                    <a:pt x="2493" y="2373"/>
                  </a:lnTo>
                  <a:lnTo>
                    <a:pt x="2511" y="2329"/>
                  </a:lnTo>
                  <a:lnTo>
                    <a:pt x="2529" y="2285"/>
                  </a:lnTo>
                  <a:lnTo>
                    <a:pt x="2529" y="2232"/>
                  </a:lnTo>
                  <a:lnTo>
                    <a:pt x="2529" y="2187"/>
                  </a:lnTo>
                  <a:lnTo>
                    <a:pt x="2529" y="2187"/>
                  </a:lnTo>
                  <a:lnTo>
                    <a:pt x="2511" y="2055"/>
                  </a:lnTo>
                  <a:lnTo>
                    <a:pt x="2511" y="1932"/>
                  </a:lnTo>
                  <a:lnTo>
                    <a:pt x="2511" y="1932"/>
                  </a:lnTo>
                  <a:lnTo>
                    <a:pt x="2511" y="1782"/>
                  </a:lnTo>
                  <a:lnTo>
                    <a:pt x="2529" y="1640"/>
                  </a:lnTo>
                  <a:lnTo>
                    <a:pt x="2555" y="1490"/>
                  </a:lnTo>
                  <a:lnTo>
                    <a:pt x="2599" y="1349"/>
                  </a:lnTo>
                  <a:lnTo>
                    <a:pt x="2643" y="1217"/>
                  </a:lnTo>
                  <a:lnTo>
                    <a:pt x="2705" y="1085"/>
                  </a:lnTo>
                  <a:lnTo>
                    <a:pt x="2767" y="952"/>
                  </a:lnTo>
                  <a:lnTo>
                    <a:pt x="2846" y="830"/>
                  </a:lnTo>
                  <a:lnTo>
                    <a:pt x="2846" y="830"/>
                  </a:lnTo>
                  <a:lnTo>
                    <a:pt x="2925" y="952"/>
                  </a:lnTo>
                  <a:lnTo>
                    <a:pt x="2986" y="1085"/>
                  </a:lnTo>
                  <a:lnTo>
                    <a:pt x="3048" y="1217"/>
                  </a:lnTo>
                  <a:lnTo>
                    <a:pt x="3092" y="1349"/>
                  </a:lnTo>
                  <a:lnTo>
                    <a:pt x="3136" y="1490"/>
                  </a:lnTo>
                  <a:lnTo>
                    <a:pt x="3163" y="1640"/>
                  </a:lnTo>
                  <a:lnTo>
                    <a:pt x="3181" y="1782"/>
                  </a:lnTo>
                  <a:lnTo>
                    <a:pt x="3181" y="1932"/>
                  </a:lnTo>
                  <a:lnTo>
                    <a:pt x="3181" y="1932"/>
                  </a:lnTo>
                  <a:lnTo>
                    <a:pt x="3181" y="2064"/>
                  </a:lnTo>
                  <a:lnTo>
                    <a:pt x="3163" y="2205"/>
                  </a:lnTo>
                  <a:lnTo>
                    <a:pt x="3163" y="2205"/>
                  </a:lnTo>
                  <a:lnTo>
                    <a:pt x="3154" y="2249"/>
                  </a:lnTo>
                  <a:lnTo>
                    <a:pt x="3163" y="2302"/>
                  </a:lnTo>
                  <a:lnTo>
                    <a:pt x="3172" y="2346"/>
                  </a:lnTo>
                  <a:lnTo>
                    <a:pt x="3189" y="2390"/>
                  </a:lnTo>
                  <a:lnTo>
                    <a:pt x="3216" y="2435"/>
                  </a:lnTo>
                  <a:lnTo>
                    <a:pt x="3251" y="2470"/>
                  </a:lnTo>
                  <a:lnTo>
                    <a:pt x="3286" y="2505"/>
                  </a:lnTo>
                  <a:lnTo>
                    <a:pt x="3331" y="2532"/>
                  </a:lnTo>
                  <a:lnTo>
                    <a:pt x="3331" y="2532"/>
                  </a:lnTo>
                  <a:lnTo>
                    <a:pt x="3375" y="2549"/>
                  </a:lnTo>
                  <a:lnTo>
                    <a:pt x="3419" y="2567"/>
                  </a:lnTo>
                  <a:lnTo>
                    <a:pt x="3472" y="2567"/>
                  </a:lnTo>
                  <a:lnTo>
                    <a:pt x="3516" y="2567"/>
                  </a:lnTo>
                  <a:lnTo>
                    <a:pt x="3568" y="2558"/>
                  </a:lnTo>
                  <a:lnTo>
                    <a:pt x="3612" y="2540"/>
                  </a:lnTo>
                  <a:lnTo>
                    <a:pt x="3656" y="2523"/>
                  </a:lnTo>
                  <a:lnTo>
                    <a:pt x="3691" y="2487"/>
                  </a:lnTo>
                  <a:lnTo>
                    <a:pt x="3691" y="2487"/>
                  </a:lnTo>
                  <a:lnTo>
                    <a:pt x="3780" y="2417"/>
                  </a:lnTo>
                  <a:lnTo>
                    <a:pt x="3877" y="2346"/>
                  </a:lnTo>
                  <a:lnTo>
                    <a:pt x="3877" y="2346"/>
                  </a:lnTo>
                  <a:lnTo>
                    <a:pt x="3877" y="2346"/>
                  </a:lnTo>
                  <a:lnTo>
                    <a:pt x="4000" y="2267"/>
                  </a:lnTo>
                  <a:lnTo>
                    <a:pt x="4133" y="2196"/>
                  </a:lnTo>
                  <a:lnTo>
                    <a:pt x="4264" y="2135"/>
                  </a:lnTo>
                  <a:lnTo>
                    <a:pt x="4396" y="2090"/>
                  </a:lnTo>
                  <a:lnTo>
                    <a:pt x="4538" y="2046"/>
                  </a:lnTo>
                  <a:lnTo>
                    <a:pt x="4679" y="2020"/>
                  </a:lnTo>
                  <a:lnTo>
                    <a:pt x="4829" y="2002"/>
                  </a:lnTo>
                  <a:lnTo>
                    <a:pt x="4969" y="1993"/>
                  </a:lnTo>
                  <a:lnTo>
                    <a:pt x="4969" y="1993"/>
                  </a:lnTo>
                  <a:lnTo>
                    <a:pt x="4916" y="2126"/>
                  </a:lnTo>
                  <a:lnTo>
                    <a:pt x="4845" y="2258"/>
                  </a:lnTo>
                  <a:lnTo>
                    <a:pt x="4767" y="2382"/>
                  </a:lnTo>
                  <a:lnTo>
                    <a:pt x="4688" y="2496"/>
                  </a:lnTo>
                  <a:lnTo>
                    <a:pt x="4590" y="2611"/>
                  </a:lnTo>
                  <a:lnTo>
                    <a:pt x="4485" y="2717"/>
                  </a:lnTo>
                  <a:lnTo>
                    <a:pt x="4379" y="2812"/>
                  </a:lnTo>
                  <a:lnTo>
                    <a:pt x="4255" y="2900"/>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717171"/>
                </a:solidFill>
                <a:effectLst/>
                <a:uLnTx/>
                <a:uFillTx/>
              </a:endParaRPr>
            </a:p>
          </p:txBody>
        </p:sp>
        <p:sp>
          <p:nvSpPr>
            <p:cNvPr id="13" name="Freeform 3">
              <a:extLst>
                <a:ext uri="{FF2B5EF4-FFF2-40B4-BE49-F238E27FC236}">
                  <a16:creationId xmlns:a16="http://schemas.microsoft.com/office/drawing/2014/main" id="{12240A2D-6BEB-4B54-A919-DBCE0B7BA129}"/>
                </a:ext>
              </a:extLst>
            </p:cNvPr>
            <p:cNvSpPr>
              <a:spLocks noChangeArrowheads="1"/>
            </p:cNvSpPr>
            <p:nvPr/>
          </p:nvSpPr>
          <p:spPr bwMode="auto">
            <a:xfrm>
              <a:off x="6197600" y="1209675"/>
              <a:ext cx="1985963" cy="4438650"/>
            </a:xfrm>
            <a:custGeom>
              <a:avLst/>
              <a:gdLst>
                <a:gd name="T0" fmla="*/ 4572 w 5516"/>
                <a:gd name="T1" fmla="*/ 1155 h 12328"/>
                <a:gd name="T2" fmla="*/ 4625 w 5516"/>
                <a:gd name="T3" fmla="*/ 916 h 12328"/>
                <a:gd name="T4" fmla="*/ 4537 w 5516"/>
                <a:gd name="T5" fmla="*/ 749 h 12328"/>
                <a:gd name="T6" fmla="*/ 4308 w 5516"/>
                <a:gd name="T7" fmla="*/ 652 h 12328"/>
                <a:gd name="T8" fmla="*/ 4079 w 5516"/>
                <a:gd name="T9" fmla="*/ 749 h 12328"/>
                <a:gd name="T10" fmla="*/ 3075 w 5516"/>
                <a:gd name="T11" fmla="*/ 256 h 12328"/>
                <a:gd name="T12" fmla="*/ 2933 w 5516"/>
                <a:gd name="T13" fmla="*/ 53 h 12328"/>
                <a:gd name="T14" fmla="*/ 2757 w 5516"/>
                <a:gd name="T15" fmla="*/ 0 h 12328"/>
                <a:gd name="T16" fmla="*/ 2529 w 5516"/>
                <a:gd name="T17" fmla="*/ 88 h 12328"/>
                <a:gd name="T18" fmla="*/ 2431 w 5516"/>
                <a:gd name="T19" fmla="*/ 316 h 12328"/>
                <a:gd name="T20" fmla="*/ 1382 w 5516"/>
                <a:gd name="T21" fmla="*/ 705 h 12328"/>
                <a:gd name="T22" fmla="*/ 1145 w 5516"/>
                <a:gd name="T23" fmla="*/ 660 h 12328"/>
                <a:gd name="T24" fmla="*/ 977 w 5516"/>
                <a:gd name="T25" fmla="*/ 749 h 12328"/>
                <a:gd name="T26" fmla="*/ 880 w 5516"/>
                <a:gd name="T27" fmla="*/ 978 h 12328"/>
                <a:gd name="T28" fmla="*/ 977 w 5516"/>
                <a:gd name="T29" fmla="*/ 1208 h 12328"/>
                <a:gd name="T30" fmla="*/ 1638 w 5516"/>
                <a:gd name="T31" fmla="*/ 2442 h 12328"/>
                <a:gd name="T32" fmla="*/ 889 w 5516"/>
                <a:gd name="T33" fmla="*/ 2936 h 12328"/>
                <a:gd name="T34" fmla="*/ 334 w 5516"/>
                <a:gd name="T35" fmla="*/ 3633 h 12328"/>
                <a:gd name="T36" fmla="*/ 34 w 5516"/>
                <a:gd name="T37" fmla="*/ 4497 h 12328"/>
                <a:gd name="T38" fmla="*/ 9 w 5516"/>
                <a:gd name="T39" fmla="*/ 5167 h 12328"/>
                <a:gd name="T40" fmla="*/ 114 w 5516"/>
                <a:gd name="T41" fmla="*/ 5776 h 12328"/>
                <a:gd name="T42" fmla="*/ 2476 w 5516"/>
                <a:gd name="T43" fmla="*/ 12169 h 12328"/>
                <a:gd name="T44" fmla="*/ 2616 w 5516"/>
                <a:gd name="T45" fmla="*/ 12301 h 12328"/>
                <a:gd name="T46" fmla="*/ 2757 w 5516"/>
                <a:gd name="T47" fmla="*/ 12327 h 12328"/>
                <a:gd name="T48" fmla="*/ 2942 w 5516"/>
                <a:gd name="T49" fmla="*/ 12274 h 12328"/>
                <a:gd name="T50" fmla="*/ 3057 w 5516"/>
                <a:gd name="T51" fmla="*/ 12116 h 12328"/>
                <a:gd name="T52" fmla="*/ 5391 w 5516"/>
                <a:gd name="T53" fmla="*/ 5785 h 12328"/>
                <a:gd name="T54" fmla="*/ 5515 w 5516"/>
                <a:gd name="T55" fmla="*/ 4964 h 12328"/>
                <a:gd name="T56" fmla="*/ 5427 w 5516"/>
                <a:gd name="T57" fmla="*/ 4267 h 12328"/>
                <a:gd name="T58" fmla="*/ 5057 w 5516"/>
                <a:gd name="T59" fmla="*/ 3448 h 12328"/>
                <a:gd name="T60" fmla="*/ 4449 w 5516"/>
                <a:gd name="T61" fmla="*/ 2786 h 12328"/>
                <a:gd name="T62" fmla="*/ 3665 w 5516"/>
                <a:gd name="T63" fmla="*/ 2362 h 12328"/>
                <a:gd name="T64" fmla="*/ 757 w 5516"/>
                <a:gd name="T65" fmla="*/ 5644 h 12328"/>
                <a:gd name="T66" fmla="*/ 670 w 5516"/>
                <a:gd name="T67" fmla="*/ 5291 h 12328"/>
                <a:gd name="T68" fmla="*/ 643 w 5516"/>
                <a:gd name="T69" fmla="*/ 4859 h 12328"/>
                <a:gd name="T70" fmla="*/ 739 w 5516"/>
                <a:gd name="T71" fmla="*/ 4338 h 12328"/>
                <a:gd name="T72" fmla="*/ 1128 w 5516"/>
                <a:gd name="T73" fmla="*/ 3615 h 12328"/>
                <a:gd name="T74" fmla="*/ 1753 w 5516"/>
                <a:gd name="T75" fmla="*/ 3104 h 12328"/>
                <a:gd name="T76" fmla="*/ 2431 w 5516"/>
                <a:gd name="T77" fmla="*/ 2874 h 12328"/>
                <a:gd name="T78" fmla="*/ 2757 w 5516"/>
                <a:gd name="T79" fmla="*/ 2848 h 12328"/>
                <a:gd name="T80" fmla="*/ 3181 w 5516"/>
                <a:gd name="T81" fmla="*/ 2892 h 12328"/>
                <a:gd name="T82" fmla="*/ 3937 w 5516"/>
                <a:gd name="T83" fmla="*/ 3210 h 12328"/>
                <a:gd name="T84" fmla="*/ 4511 w 5516"/>
                <a:gd name="T85" fmla="*/ 3783 h 12328"/>
                <a:gd name="T86" fmla="*/ 4828 w 5516"/>
                <a:gd name="T87" fmla="*/ 4541 h 12328"/>
                <a:gd name="T88" fmla="*/ 4872 w 5516"/>
                <a:gd name="T89" fmla="*/ 4964 h 12328"/>
                <a:gd name="T90" fmla="*/ 4819 w 5516"/>
                <a:gd name="T91" fmla="*/ 5397 h 12328"/>
                <a:gd name="T92" fmla="*/ 4334 w 5516"/>
                <a:gd name="T93" fmla="*/ 6789 h 12328"/>
                <a:gd name="T94" fmla="*/ 2757 w 5516"/>
                <a:gd name="T95" fmla="*/ 11075 h 12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16" h="12328">
                  <a:moveTo>
                    <a:pt x="3444" y="2292"/>
                  </a:moveTo>
                  <a:lnTo>
                    <a:pt x="4537" y="1208"/>
                  </a:lnTo>
                  <a:lnTo>
                    <a:pt x="4537" y="1208"/>
                  </a:lnTo>
                  <a:lnTo>
                    <a:pt x="4572" y="1155"/>
                  </a:lnTo>
                  <a:lnTo>
                    <a:pt x="4607" y="1093"/>
                  </a:lnTo>
                  <a:lnTo>
                    <a:pt x="4625" y="1040"/>
                  </a:lnTo>
                  <a:lnTo>
                    <a:pt x="4625" y="978"/>
                  </a:lnTo>
                  <a:lnTo>
                    <a:pt x="4625" y="916"/>
                  </a:lnTo>
                  <a:lnTo>
                    <a:pt x="4607" y="855"/>
                  </a:lnTo>
                  <a:lnTo>
                    <a:pt x="4572" y="793"/>
                  </a:lnTo>
                  <a:lnTo>
                    <a:pt x="4537" y="749"/>
                  </a:lnTo>
                  <a:lnTo>
                    <a:pt x="4537" y="749"/>
                  </a:lnTo>
                  <a:lnTo>
                    <a:pt x="4484" y="705"/>
                  </a:lnTo>
                  <a:lnTo>
                    <a:pt x="4423" y="678"/>
                  </a:lnTo>
                  <a:lnTo>
                    <a:pt x="4370" y="660"/>
                  </a:lnTo>
                  <a:lnTo>
                    <a:pt x="4308" y="652"/>
                  </a:lnTo>
                  <a:lnTo>
                    <a:pt x="4246" y="660"/>
                  </a:lnTo>
                  <a:lnTo>
                    <a:pt x="4184" y="678"/>
                  </a:lnTo>
                  <a:lnTo>
                    <a:pt x="4123" y="705"/>
                  </a:lnTo>
                  <a:lnTo>
                    <a:pt x="4079" y="749"/>
                  </a:lnTo>
                  <a:lnTo>
                    <a:pt x="3083" y="1746"/>
                  </a:lnTo>
                  <a:lnTo>
                    <a:pt x="3083" y="316"/>
                  </a:lnTo>
                  <a:lnTo>
                    <a:pt x="3083" y="316"/>
                  </a:lnTo>
                  <a:lnTo>
                    <a:pt x="3075" y="256"/>
                  </a:lnTo>
                  <a:lnTo>
                    <a:pt x="3057" y="194"/>
                  </a:lnTo>
                  <a:lnTo>
                    <a:pt x="3022" y="141"/>
                  </a:lnTo>
                  <a:lnTo>
                    <a:pt x="2986" y="88"/>
                  </a:lnTo>
                  <a:lnTo>
                    <a:pt x="2933" y="53"/>
                  </a:lnTo>
                  <a:lnTo>
                    <a:pt x="2880" y="17"/>
                  </a:lnTo>
                  <a:lnTo>
                    <a:pt x="2819" y="0"/>
                  </a:lnTo>
                  <a:lnTo>
                    <a:pt x="2757" y="0"/>
                  </a:lnTo>
                  <a:lnTo>
                    <a:pt x="2757" y="0"/>
                  </a:lnTo>
                  <a:lnTo>
                    <a:pt x="2686" y="0"/>
                  </a:lnTo>
                  <a:lnTo>
                    <a:pt x="2633" y="17"/>
                  </a:lnTo>
                  <a:lnTo>
                    <a:pt x="2573" y="53"/>
                  </a:lnTo>
                  <a:lnTo>
                    <a:pt x="2529" y="88"/>
                  </a:lnTo>
                  <a:lnTo>
                    <a:pt x="2484" y="141"/>
                  </a:lnTo>
                  <a:lnTo>
                    <a:pt x="2458" y="194"/>
                  </a:lnTo>
                  <a:lnTo>
                    <a:pt x="2440" y="256"/>
                  </a:lnTo>
                  <a:lnTo>
                    <a:pt x="2431" y="316"/>
                  </a:lnTo>
                  <a:lnTo>
                    <a:pt x="2431" y="1746"/>
                  </a:lnTo>
                  <a:lnTo>
                    <a:pt x="1435" y="749"/>
                  </a:lnTo>
                  <a:lnTo>
                    <a:pt x="1435" y="749"/>
                  </a:lnTo>
                  <a:lnTo>
                    <a:pt x="1382" y="705"/>
                  </a:lnTo>
                  <a:lnTo>
                    <a:pt x="1329" y="678"/>
                  </a:lnTo>
                  <a:lnTo>
                    <a:pt x="1269" y="660"/>
                  </a:lnTo>
                  <a:lnTo>
                    <a:pt x="1207" y="652"/>
                  </a:lnTo>
                  <a:lnTo>
                    <a:pt x="1145" y="660"/>
                  </a:lnTo>
                  <a:lnTo>
                    <a:pt x="1083" y="678"/>
                  </a:lnTo>
                  <a:lnTo>
                    <a:pt x="1030" y="705"/>
                  </a:lnTo>
                  <a:lnTo>
                    <a:pt x="977" y="749"/>
                  </a:lnTo>
                  <a:lnTo>
                    <a:pt x="977" y="749"/>
                  </a:lnTo>
                  <a:lnTo>
                    <a:pt x="933" y="793"/>
                  </a:lnTo>
                  <a:lnTo>
                    <a:pt x="907" y="855"/>
                  </a:lnTo>
                  <a:lnTo>
                    <a:pt x="889" y="916"/>
                  </a:lnTo>
                  <a:lnTo>
                    <a:pt x="880" y="978"/>
                  </a:lnTo>
                  <a:lnTo>
                    <a:pt x="889" y="1040"/>
                  </a:lnTo>
                  <a:lnTo>
                    <a:pt x="907" y="1093"/>
                  </a:lnTo>
                  <a:lnTo>
                    <a:pt x="933" y="1155"/>
                  </a:lnTo>
                  <a:lnTo>
                    <a:pt x="977" y="1208"/>
                  </a:lnTo>
                  <a:lnTo>
                    <a:pt x="2070" y="2292"/>
                  </a:lnTo>
                  <a:lnTo>
                    <a:pt x="2070" y="2292"/>
                  </a:lnTo>
                  <a:lnTo>
                    <a:pt x="1850" y="2362"/>
                  </a:lnTo>
                  <a:lnTo>
                    <a:pt x="1638" y="2442"/>
                  </a:lnTo>
                  <a:lnTo>
                    <a:pt x="1435" y="2539"/>
                  </a:lnTo>
                  <a:lnTo>
                    <a:pt x="1242" y="2662"/>
                  </a:lnTo>
                  <a:lnTo>
                    <a:pt x="1057" y="2786"/>
                  </a:lnTo>
                  <a:lnTo>
                    <a:pt x="889" y="2936"/>
                  </a:lnTo>
                  <a:lnTo>
                    <a:pt x="730" y="3095"/>
                  </a:lnTo>
                  <a:lnTo>
                    <a:pt x="590" y="3262"/>
                  </a:lnTo>
                  <a:lnTo>
                    <a:pt x="458" y="3448"/>
                  </a:lnTo>
                  <a:lnTo>
                    <a:pt x="334" y="3633"/>
                  </a:lnTo>
                  <a:lnTo>
                    <a:pt x="237" y="3836"/>
                  </a:lnTo>
                  <a:lnTo>
                    <a:pt x="149" y="4048"/>
                  </a:lnTo>
                  <a:lnTo>
                    <a:pt x="87" y="4267"/>
                  </a:lnTo>
                  <a:lnTo>
                    <a:pt x="34" y="4497"/>
                  </a:lnTo>
                  <a:lnTo>
                    <a:pt x="9" y="4726"/>
                  </a:lnTo>
                  <a:lnTo>
                    <a:pt x="0" y="4964"/>
                  </a:lnTo>
                  <a:lnTo>
                    <a:pt x="0" y="4964"/>
                  </a:lnTo>
                  <a:lnTo>
                    <a:pt x="9" y="5167"/>
                  </a:lnTo>
                  <a:lnTo>
                    <a:pt x="25" y="5370"/>
                  </a:lnTo>
                  <a:lnTo>
                    <a:pt x="61" y="5573"/>
                  </a:lnTo>
                  <a:lnTo>
                    <a:pt x="114" y="5776"/>
                  </a:lnTo>
                  <a:lnTo>
                    <a:pt x="114" y="5776"/>
                  </a:lnTo>
                  <a:lnTo>
                    <a:pt x="131" y="5829"/>
                  </a:lnTo>
                  <a:lnTo>
                    <a:pt x="2449" y="12116"/>
                  </a:lnTo>
                  <a:lnTo>
                    <a:pt x="2449" y="12116"/>
                  </a:lnTo>
                  <a:lnTo>
                    <a:pt x="2476" y="12169"/>
                  </a:lnTo>
                  <a:lnTo>
                    <a:pt x="2502" y="12204"/>
                  </a:lnTo>
                  <a:lnTo>
                    <a:pt x="2537" y="12239"/>
                  </a:lnTo>
                  <a:lnTo>
                    <a:pt x="2573" y="12274"/>
                  </a:lnTo>
                  <a:lnTo>
                    <a:pt x="2616" y="12301"/>
                  </a:lnTo>
                  <a:lnTo>
                    <a:pt x="2660" y="12319"/>
                  </a:lnTo>
                  <a:lnTo>
                    <a:pt x="2704" y="12327"/>
                  </a:lnTo>
                  <a:lnTo>
                    <a:pt x="2757" y="12327"/>
                  </a:lnTo>
                  <a:lnTo>
                    <a:pt x="2757" y="12327"/>
                  </a:lnTo>
                  <a:lnTo>
                    <a:pt x="2810" y="12327"/>
                  </a:lnTo>
                  <a:lnTo>
                    <a:pt x="2854" y="12319"/>
                  </a:lnTo>
                  <a:lnTo>
                    <a:pt x="2898" y="12301"/>
                  </a:lnTo>
                  <a:lnTo>
                    <a:pt x="2942" y="12274"/>
                  </a:lnTo>
                  <a:lnTo>
                    <a:pt x="2978" y="12239"/>
                  </a:lnTo>
                  <a:lnTo>
                    <a:pt x="3013" y="12204"/>
                  </a:lnTo>
                  <a:lnTo>
                    <a:pt x="3039" y="12169"/>
                  </a:lnTo>
                  <a:lnTo>
                    <a:pt x="3057" y="12116"/>
                  </a:lnTo>
                  <a:lnTo>
                    <a:pt x="5374" y="5829"/>
                  </a:lnTo>
                  <a:lnTo>
                    <a:pt x="5374" y="5829"/>
                  </a:lnTo>
                  <a:lnTo>
                    <a:pt x="5391" y="5785"/>
                  </a:lnTo>
                  <a:lnTo>
                    <a:pt x="5391" y="5785"/>
                  </a:lnTo>
                  <a:lnTo>
                    <a:pt x="5444" y="5582"/>
                  </a:lnTo>
                  <a:lnTo>
                    <a:pt x="5480" y="5379"/>
                  </a:lnTo>
                  <a:lnTo>
                    <a:pt x="5506" y="5176"/>
                  </a:lnTo>
                  <a:lnTo>
                    <a:pt x="5515" y="4964"/>
                  </a:lnTo>
                  <a:lnTo>
                    <a:pt x="5515" y="4964"/>
                  </a:lnTo>
                  <a:lnTo>
                    <a:pt x="5506" y="4726"/>
                  </a:lnTo>
                  <a:lnTo>
                    <a:pt x="5471" y="4497"/>
                  </a:lnTo>
                  <a:lnTo>
                    <a:pt x="5427" y="4267"/>
                  </a:lnTo>
                  <a:lnTo>
                    <a:pt x="5356" y="4048"/>
                  </a:lnTo>
                  <a:lnTo>
                    <a:pt x="5277" y="3836"/>
                  </a:lnTo>
                  <a:lnTo>
                    <a:pt x="5172" y="3633"/>
                  </a:lnTo>
                  <a:lnTo>
                    <a:pt x="5057" y="3448"/>
                  </a:lnTo>
                  <a:lnTo>
                    <a:pt x="4925" y="3262"/>
                  </a:lnTo>
                  <a:lnTo>
                    <a:pt x="4783" y="3095"/>
                  </a:lnTo>
                  <a:lnTo>
                    <a:pt x="4625" y="2936"/>
                  </a:lnTo>
                  <a:lnTo>
                    <a:pt x="4449" y="2786"/>
                  </a:lnTo>
                  <a:lnTo>
                    <a:pt x="4273" y="2662"/>
                  </a:lnTo>
                  <a:lnTo>
                    <a:pt x="4079" y="2539"/>
                  </a:lnTo>
                  <a:lnTo>
                    <a:pt x="3877" y="2442"/>
                  </a:lnTo>
                  <a:lnTo>
                    <a:pt x="3665" y="2362"/>
                  </a:lnTo>
                  <a:lnTo>
                    <a:pt x="3444" y="2292"/>
                  </a:lnTo>
                  <a:close/>
                  <a:moveTo>
                    <a:pt x="2757" y="11075"/>
                  </a:moveTo>
                  <a:lnTo>
                    <a:pt x="757" y="5644"/>
                  </a:lnTo>
                  <a:lnTo>
                    <a:pt x="757" y="5644"/>
                  </a:lnTo>
                  <a:lnTo>
                    <a:pt x="748" y="5617"/>
                  </a:lnTo>
                  <a:lnTo>
                    <a:pt x="748" y="5617"/>
                  </a:lnTo>
                  <a:lnTo>
                    <a:pt x="704" y="5459"/>
                  </a:lnTo>
                  <a:lnTo>
                    <a:pt x="670" y="5291"/>
                  </a:lnTo>
                  <a:lnTo>
                    <a:pt x="652" y="5132"/>
                  </a:lnTo>
                  <a:lnTo>
                    <a:pt x="643" y="4964"/>
                  </a:lnTo>
                  <a:lnTo>
                    <a:pt x="643" y="4964"/>
                  </a:lnTo>
                  <a:lnTo>
                    <a:pt x="643" y="4859"/>
                  </a:lnTo>
                  <a:lnTo>
                    <a:pt x="652" y="4744"/>
                  </a:lnTo>
                  <a:lnTo>
                    <a:pt x="670" y="4638"/>
                  </a:lnTo>
                  <a:lnTo>
                    <a:pt x="686" y="4541"/>
                  </a:lnTo>
                  <a:lnTo>
                    <a:pt x="739" y="4338"/>
                  </a:lnTo>
                  <a:lnTo>
                    <a:pt x="810" y="4145"/>
                  </a:lnTo>
                  <a:lnTo>
                    <a:pt x="898" y="3960"/>
                  </a:lnTo>
                  <a:lnTo>
                    <a:pt x="1004" y="3783"/>
                  </a:lnTo>
                  <a:lnTo>
                    <a:pt x="1128" y="3615"/>
                  </a:lnTo>
                  <a:lnTo>
                    <a:pt x="1260" y="3465"/>
                  </a:lnTo>
                  <a:lnTo>
                    <a:pt x="1409" y="3333"/>
                  </a:lnTo>
                  <a:lnTo>
                    <a:pt x="1577" y="3210"/>
                  </a:lnTo>
                  <a:lnTo>
                    <a:pt x="1753" y="3104"/>
                  </a:lnTo>
                  <a:lnTo>
                    <a:pt x="1938" y="3015"/>
                  </a:lnTo>
                  <a:lnTo>
                    <a:pt x="2131" y="2945"/>
                  </a:lnTo>
                  <a:lnTo>
                    <a:pt x="2334" y="2892"/>
                  </a:lnTo>
                  <a:lnTo>
                    <a:pt x="2431" y="2874"/>
                  </a:lnTo>
                  <a:lnTo>
                    <a:pt x="2537" y="2857"/>
                  </a:lnTo>
                  <a:lnTo>
                    <a:pt x="2651" y="2848"/>
                  </a:lnTo>
                  <a:lnTo>
                    <a:pt x="2757" y="2848"/>
                  </a:lnTo>
                  <a:lnTo>
                    <a:pt x="2757" y="2848"/>
                  </a:lnTo>
                  <a:lnTo>
                    <a:pt x="2863" y="2848"/>
                  </a:lnTo>
                  <a:lnTo>
                    <a:pt x="2969" y="2857"/>
                  </a:lnTo>
                  <a:lnTo>
                    <a:pt x="3075" y="2874"/>
                  </a:lnTo>
                  <a:lnTo>
                    <a:pt x="3181" y="2892"/>
                  </a:lnTo>
                  <a:lnTo>
                    <a:pt x="3382" y="2945"/>
                  </a:lnTo>
                  <a:lnTo>
                    <a:pt x="3577" y="3015"/>
                  </a:lnTo>
                  <a:lnTo>
                    <a:pt x="3762" y="3104"/>
                  </a:lnTo>
                  <a:lnTo>
                    <a:pt x="3937" y="3210"/>
                  </a:lnTo>
                  <a:lnTo>
                    <a:pt x="4096" y="3333"/>
                  </a:lnTo>
                  <a:lnTo>
                    <a:pt x="4246" y="3465"/>
                  </a:lnTo>
                  <a:lnTo>
                    <a:pt x="4387" y="3615"/>
                  </a:lnTo>
                  <a:lnTo>
                    <a:pt x="4511" y="3783"/>
                  </a:lnTo>
                  <a:lnTo>
                    <a:pt x="4616" y="3960"/>
                  </a:lnTo>
                  <a:lnTo>
                    <a:pt x="4704" y="4145"/>
                  </a:lnTo>
                  <a:lnTo>
                    <a:pt x="4775" y="4338"/>
                  </a:lnTo>
                  <a:lnTo>
                    <a:pt x="4828" y="4541"/>
                  </a:lnTo>
                  <a:lnTo>
                    <a:pt x="4845" y="4638"/>
                  </a:lnTo>
                  <a:lnTo>
                    <a:pt x="4854" y="4744"/>
                  </a:lnTo>
                  <a:lnTo>
                    <a:pt x="4863" y="4859"/>
                  </a:lnTo>
                  <a:lnTo>
                    <a:pt x="4872" y="4964"/>
                  </a:lnTo>
                  <a:lnTo>
                    <a:pt x="4872" y="4964"/>
                  </a:lnTo>
                  <a:lnTo>
                    <a:pt x="4863" y="5070"/>
                  </a:lnTo>
                  <a:lnTo>
                    <a:pt x="4854" y="5176"/>
                  </a:lnTo>
                  <a:lnTo>
                    <a:pt x="4819" y="5397"/>
                  </a:lnTo>
                  <a:lnTo>
                    <a:pt x="3075" y="5397"/>
                  </a:lnTo>
                  <a:lnTo>
                    <a:pt x="3075" y="6041"/>
                  </a:lnTo>
                  <a:lnTo>
                    <a:pt x="4607" y="6041"/>
                  </a:lnTo>
                  <a:lnTo>
                    <a:pt x="4334" y="6789"/>
                  </a:lnTo>
                  <a:lnTo>
                    <a:pt x="3075" y="6789"/>
                  </a:lnTo>
                  <a:lnTo>
                    <a:pt x="3075" y="7433"/>
                  </a:lnTo>
                  <a:lnTo>
                    <a:pt x="4096" y="7433"/>
                  </a:lnTo>
                  <a:lnTo>
                    <a:pt x="2757" y="11075"/>
                  </a:ln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717171"/>
                </a:solidFill>
                <a:effectLst/>
                <a:uLnTx/>
                <a:uFillTx/>
              </a:endParaRPr>
            </a:p>
          </p:txBody>
        </p:sp>
      </p:grpSp>
    </p:spTree>
    <p:extLst>
      <p:ext uri="{BB962C8B-B14F-4D97-AF65-F5344CB8AC3E}">
        <p14:creationId xmlns:p14="http://schemas.microsoft.com/office/powerpoint/2010/main" val="1376156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a:xfrm>
            <a:off x="340543" y="508539"/>
            <a:ext cx="11466875" cy="704346"/>
          </a:xfrm>
        </p:spPr>
        <p:txBody>
          <a:bodyPr/>
          <a:lstStyle/>
          <a:p>
            <a:r>
              <a:rPr lang="en-US" dirty="0"/>
              <a:t>Summary of research design</a:t>
            </a:r>
          </a:p>
        </p:txBody>
      </p:sp>
      <p:sp>
        <p:nvSpPr>
          <p:cNvPr id="3" name="Plassholder for lysbildenummer 2"/>
          <p:cNvSpPr>
            <a:spLocks noGrp="1"/>
          </p:cNvSpPr>
          <p:nvPr>
            <p:ph type="sldNum" sz="quarter" idx="10"/>
          </p:nvPr>
        </p:nvSpPr>
        <p:spPr/>
        <p:txBody>
          <a:bodyPr/>
          <a:lstStyle/>
          <a:p>
            <a:fld id="{9784CBA3-D598-4B1F-BAA3-EE14B5154290}" type="slidenum">
              <a:rPr lang="en-US" smtClean="0"/>
              <a:pPr/>
              <a:t>5</a:t>
            </a:fld>
            <a:endParaRPr lang="en-US" dirty="0"/>
          </a:p>
        </p:txBody>
      </p:sp>
      <p:sp>
        <p:nvSpPr>
          <p:cNvPr id="7" name="Plassholder for innhold 6"/>
          <p:cNvSpPr>
            <a:spLocks noGrp="1"/>
          </p:cNvSpPr>
          <p:nvPr>
            <p:ph sz="quarter" idx="11"/>
          </p:nvPr>
        </p:nvSpPr>
        <p:spPr>
          <a:xfrm>
            <a:off x="340543" y="2398428"/>
            <a:ext cx="11425767" cy="3168184"/>
          </a:xfrm>
        </p:spPr>
        <p:txBody>
          <a:bodyPr/>
          <a:lstStyle/>
          <a:p>
            <a:pPr marL="1788309" indent="-1788309">
              <a:spcBef>
                <a:spcPts val="0"/>
              </a:spcBef>
            </a:pPr>
            <a:endParaRPr lang="en-US" sz="1400" b="1" dirty="0"/>
          </a:p>
          <a:p>
            <a:pPr marL="1788309" indent="-1788309"/>
            <a:r>
              <a:rPr lang="en-US" sz="1400" b="1" dirty="0"/>
              <a:t>Sample</a:t>
            </a:r>
            <a:r>
              <a:rPr lang="en-US" sz="1400" dirty="0"/>
              <a:t>:	National representative sample in each country, age 18 years +</a:t>
            </a:r>
          </a:p>
          <a:p>
            <a:pPr marL="1788309" indent="-1788309"/>
            <a:r>
              <a:rPr lang="en-US" sz="1400" dirty="0"/>
              <a:t>	1000 interviews per country except for Norway where we conducted 3000 interviews (to be able to break down the results in sub groups)</a:t>
            </a:r>
          </a:p>
          <a:p>
            <a:pPr marL="1788309" indent="-1788309"/>
            <a:endParaRPr lang="en-US" sz="1400" dirty="0"/>
          </a:p>
          <a:p>
            <a:pPr marL="1788309" indent="-1788309"/>
            <a:r>
              <a:rPr lang="en-US" sz="1400" b="1" dirty="0"/>
              <a:t>Methodology</a:t>
            </a:r>
            <a:r>
              <a:rPr lang="en-US" sz="1400" dirty="0"/>
              <a:t>:	Online; PC, tablets or mobile </a:t>
            </a:r>
          </a:p>
          <a:p>
            <a:pPr marL="1788309" indent="-1788309"/>
            <a:endParaRPr lang="en-US" sz="1400" dirty="0"/>
          </a:p>
          <a:p>
            <a:pPr marL="1788309" indent="-1788309"/>
            <a:r>
              <a:rPr lang="en-US" sz="1400" b="1" dirty="0"/>
              <a:t>Fieldwork: </a:t>
            </a:r>
            <a:r>
              <a:rPr lang="en-US" sz="1400" dirty="0"/>
              <a:t>	</a:t>
            </a:r>
            <a:r>
              <a:rPr lang="en-US" dirty="0"/>
              <a:t>2. – 15. September 2019 </a:t>
            </a:r>
          </a:p>
          <a:p>
            <a:pPr marL="1788309" indent="-1788309"/>
            <a:r>
              <a:rPr lang="en-US" sz="1400" dirty="0"/>
              <a:t>The results are weighted by age, gender and education according to national statistics (same as last year). </a:t>
            </a:r>
          </a:p>
        </p:txBody>
      </p:sp>
      <p:sp>
        <p:nvSpPr>
          <p:cNvPr id="4" name="TextBox 3">
            <a:extLst>
              <a:ext uri="{FF2B5EF4-FFF2-40B4-BE49-F238E27FC236}">
                <a16:creationId xmlns:a16="http://schemas.microsoft.com/office/drawing/2014/main" id="{032A1961-DECB-4EE2-A68E-4B869084279C}"/>
              </a:ext>
            </a:extLst>
          </p:cNvPr>
          <p:cNvSpPr txBox="1"/>
          <p:nvPr/>
        </p:nvSpPr>
        <p:spPr>
          <a:xfrm>
            <a:off x="384582" y="1154685"/>
            <a:ext cx="10916652" cy="1077218"/>
          </a:xfrm>
          <a:prstGeom prst="rect">
            <a:avLst/>
          </a:prstGeom>
          <a:noFill/>
        </p:spPr>
        <p:txBody>
          <a:bodyPr wrap="square" lIns="0" tIns="0" rIns="0" bIns="0" rtlCol="0">
            <a:spAutoFit/>
          </a:bodyPr>
          <a:lstStyle/>
          <a:p>
            <a:r>
              <a:rPr lang="en-GB" sz="1400" dirty="0"/>
              <a:t>The project was conducted in a selected number of countries, - Norway, Sweden, Denmark, Finland, Great Britain, Spain, France and Hungary. </a:t>
            </a:r>
          </a:p>
          <a:p>
            <a:r>
              <a:rPr lang="en-GB" sz="1400" dirty="0"/>
              <a:t>The  research design and the questionnaire were the same as in 2018. </a:t>
            </a:r>
          </a:p>
          <a:p>
            <a:r>
              <a:rPr lang="en-GB" sz="1400" dirty="0"/>
              <a:t>However, when asking about </a:t>
            </a:r>
            <a:r>
              <a:rPr lang="en-GB" sz="1400" u="sng" dirty="0"/>
              <a:t>consumption yesterday</a:t>
            </a:r>
            <a:r>
              <a:rPr lang="en-GB" sz="1400" dirty="0"/>
              <a:t>, the  question was redesigned to a dynamic grid in 2019 to fit all platforms (pc, tablets, smartphones). We see that this change has affected the reported total consumption yesterday.    </a:t>
            </a:r>
          </a:p>
        </p:txBody>
      </p:sp>
      <p:graphicFrame>
        <p:nvGraphicFramePr>
          <p:cNvPr id="5" name="Object 4">
            <a:extLst>
              <a:ext uri="{FF2B5EF4-FFF2-40B4-BE49-F238E27FC236}">
                <a16:creationId xmlns:a16="http://schemas.microsoft.com/office/drawing/2014/main" id="{9ADD93EE-4FD9-4719-B986-F2F5E1024342}"/>
              </a:ext>
            </a:extLst>
          </p:cNvPr>
          <p:cNvGraphicFramePr>
            <a:graphicFrameLocks noChangeAspect="1"/>
          </p:cNvGraphicFramePr>
          <p:nvPr>
            <p:extLst>
              <p:ext uri="{D42A27DB-BD31-4B8C-83A1-F6EECF244321}">
                <p14:modId xmlns:p14="http://schemas.microsoft.com/office/powerpoint/2010/main" val="3477931198"/>
              </p:ext>
            </p:extLst>
          </p:nvPr>
        </p:nvGraphicFramePr>
        <p:xfrm>
          <a:off x="9368589" y="4693987"/>
          <a:ext cx="914400" cy="771525"/>
        </p:xfrm>
        <a:graphic>
          <a:graphicData uri="http://schemas.openxmlformats.org/presentationml/2006/ole">
            <mc:AlternateContent xmlns:mc="http://schemas.openxmlformats.org/markup-compatibility/2006">
              <mc:Choice xmlns:v="urn:schemas-microsoft-com:vml" Requires="v">
                <p:oleObj spid="_x0000_s1144"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9368589" y="4693987"/>
                        <a:ext cx="914400" cy="77152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6D51CB00-C26E-4DF6-B79B-B492EA577579}"/>
              </a:ext>
            </a:extLst>
          </p:cNvPr>
          <p:cNvGraphicFramePr>
            <a:graphicFrameLocks noChangeAspect="1"/>
          </p:cNvGraphicFramePr>
          <p:nvPr>
            <p:extLst>
              <p:ext uri="{D42A27DB-BD31-4B8C-83A1-F6EECF244321}">
                <p14:modId xmlns:p14="http://schemas.microsoft.com/office/powerpoint/2010/main" val="2748005300"/>
              </p:ext>
            </p:extLst>
          </p:nvPr>
        </p:nvGraphicFramePr>
        <p:xfrm>
          <a:off x="10282989" y="4678835"/>
          <a:ext cx="914400" cy="771525"/>
        </p:xfrm>
        <a:graphic>
          <a:graphicData uri="http://schemas.openxmlformats.org/presentationml/2006/ole">
            <mc:AlternateContent xmlns:mc="http://schemas.openxmlformats.org/markup-compatibility/2006">
              <mc:Choice xmlns:v="urn:schemas-microsoft-com:vml" Requires="v">
                <p:oleObj spid="_x0000_s1145" name="Worksheet" showAsIcon="1" r:id="rId5" imgW="914400" imgH="771480" progId="Excel.Sheet.12">
                  <p:embed/>
                </p:oleObj>
              </mc:Choice>
              <mc:Fallback>
                <p:oleObj name="Worksheet" showAsIcon="1" r:id="rId5" imgW="914400" imgH="771480" progId="Excel.Sheet.12">
                  <p:embed/>
                  <p:pic>
                    <p:nvPicPr>
                      <p:cNvPr id="0" name=""/>
                      <p:cNvPicPr/>
                      <p:nvPr/>
                    </p:nvPicPr>
                    <p:blipFill>
                      <a:blip r:embed="rId6"/>
                      <a:stretch>
                        <a:fillRect/>
                      </a:stretch>
                    </p:blipFill>
                    <p:spPr>
                      <a:xfrm>
                        <a:off x="10282989" y="4678835"/>
                        <a:ext cx="914400" cy="771525"/>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C65419FB-23C0-4333-98AC-D632EB7B54D5}"/>
              </a:ext>
            </a:extLst>
          </p:cNvPr>
          <p:cNvSpPr txBox="1"/>
          <p:nvPr/>
        </p:nvSpPr>
        <p:spPr>
          <a:xfrm>
            <a:off x="9681411" y="4205530"/>
            <a:ext cx="1804308" cy="215444"/>
          </a:xfrm>
          <a:prstGeom prst="rect">
            <a:avLst/>
          </a:prstGeom>
          <a:noFill/>
        </p:spPr>
        <p:txBody>
          <a:bodyPr wrap="square" lIns="0" tIns="0" rIns="0" bIns="0" rtlCol="0">
            <a:spAutoFit/>
          </a:bodyPr>
          <a:lstStyle/>
          <a:p>
            <a:r>
              <a:rPr lang="en-GB" sz="1400" dirty="0"/>
              <a:t>Questionnaires</a:t>
            </a:r>
          </a:p>
        </p:txBody>
      </p:sp>
    </p:spTree>
    <p:extLst>
      <p:ext uri="{BB962C8B-B14F-4D97-AF65-F5344CB8AC3E}">
        <p14:creationId xmlns:p14="http://schemas.microsoft.com/office/powerpoint/2010/main" val="2265577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a:xfrm>
            <a:off x="340543" y="508539"/>
            <a:ext cx="11466875" cy="704346"/>
          </a:xfrm>
        </p:spPr>
        <p:txBody>
          <a:bodyPr/>
          <a:lstStyle/>
          <a:p>
            <a:r>
              <a:rPr lang="en-US" dirty="0"/>
              <a:t>Definition of a portion used in this study</a:t>
            </a:r>
          </a:p>
        </p:txBody>
      </p:sp>
      <p:sp>
        <p:nvSpPr>
          <p:cNvPr id="3" name="Plassholder for lysbildenummer 2"/>
          <p:cNvSpPr>
            <a:spLocks noGrp="1"/>
          </p:cNvSpPr>
          <p:nvPr>
            <p:ph type="sldNum" sz="quarter" idx="10"/>
          </p:nvPr>
        </p:nvSpPr>
        <p:spPr/>
        <p:txBody>
          <a:bodyPr/>
          <a:lstStyle/>
          <a:p>
            <a:fld id="{9784CBA3-D598-4B1F-BAA3-EE14B5154290}" type="slidenum">
              <a:rPr lang="en-US" smtClean="0"/>
              <a:pPr/>
              <a:t>6</a:t>
            </a:fld>
            <a:endParaRPr lang="en-US" dirty="0"/>
          </a:p>
        </p:txBody>
      </p:sp>
      <p:sp>
        <p:nvSpPr>
          <p:cNvPr id="7" name="Plassholder for innhold 6"/>
          <p:cNvSpPr>
            <a:spLocks noGrp="1"/>
          </p:cNvSpPr>
          <p:nvPr>
            <p:ph sz="quarter" idx="11"/>
          </p:nvPr>
        </p:nvSpPr>
        <p:spPr>
          <a:xfrm>
            <a:off x="381001" y="1679028"/>
            <a:ext cx="11425767" cy="4143721"/>
          </a:xfrm>
        </p:spPr>
        <p:txBody>
          <a:bodyPr/>
          <a:lstStyle/>
          <a:p>
            <a:pPr marL="1788309" indent="-1788309"/>
            <a:r>
              <a:rPr lang="en-US" sz="1400" b="1" dirty="0"/>
              <a:t>Fruit and berries:</a:t>
            </a:r>
            <a:r>
              <a:rPr lang="en-US" sz="1400" dirty="0"/>
              <a:t>				One portion of fruit or berries is more or less a handful. It can be a medium-sized fruit such as an 			apple, banana or pear, or a piece of a large-sized fruit such as melon, pineapple or mango. It could 			also be a handful of small-sized fruits like grapes, plums, kiwi or a handful of berries. We are 				thinking of fruit/berries in all formats: fresh, frozen, canned, in homemade smoothies etc. </a:t>
            </a:r>
          </a:p>
          <a:p>
            <a:pPr marL="1788309" indent="-1788309"/>
            <a:r>
              <a:rPr lang="en-US" sz="1400" b="1" dirty="0"/>
              <a:t>Vegetables and salad (ex. Potatoes):	</a:t>
            </a:r>
            <a:r>
              <a:rPr lang="en-US" sz="1400" dirty="0"/>
              <a:t>One portion is more or less a handful  vegetables and salads. One portion could include a big 			tomato, seven cherry tomatoes, a carrot, a handful of broccoli or a small bowl of salad. Please 			consider vegetables and salads of all formats: fresh, frozen, canned, cooked, fried, in homemade 			smoothies etc.</a:t>
            </a:r>
          </a:p>
          <a:p>
            <a:pPr marL="1788309" indent="-1788309"/>
            <a:r>
              <a:rPr lang="en-US" sz="1400" b="1" dirty="0"/>
              <a:t>Juice (not nectar): 				</a:t>
            </a:r>
            <a:r>
              <a:rPr lang="en-US" sz="1400" dirty="0"/>
              <a:t>A glass of juice is about 2 dl. Please think about pure fruit- and/or vegetable juice, not 				nectar or other not pure juice products.</a:t>
            </a:r>
          </a:p>
          <a:p>
            <a:pPr marL="1788309" indent="-1788309"/>
            <a:r>
              <a:rPr lang="en-US" sz="1400" dirty="0"/>
              <a:t>				One portion is defined as 1 dl.  / ½ a glass of juice</a:t>
            </a:r>
          </a:p>
          <a:p>
            <a:pPr marL="1788309" indent="-1788309"/>
            <a:r>
              <a:rPr lang="en-US" sz="1400" b="1" dirty="0"/>
              <a:t>Smoothie (bought not home made):</a:t>
            </a:r>
            <a:r>
              <a:rPr lang="en-US" sz="1400" dirty="0"/>
              <a:t>	A glass of smoothie is about 2 dl. Think of any type of smoothie you buy, made from fruit and/or 			vegetables.</a:t>
            </a:r>
          </a:p>
          <a:p>
            <a:pPr marL="1788309" indent="-1788309"/>
            <a:r>
              <a:rPr lang="en-US" sz="1400" dirty="0"/>
              <a:t>				One portion is defined as 1 dl.  / ½ a glass of smoothie</a:t>
            </a:r>
          </a:p>
          <a:p>
            <a:pPr marL="1788309" indent="-1788309"/>
            <a:endParaRPr lang="en-US" sz="1400" dirty="0"/>
          </a:p>
        </p:txBody>
      </p:sp>
    </p:spTree>
    <p:extLst>
      <p:ext uri="{BB962C8B-B14F-4D97-AF65-F5344CB8AC3E}">
        <p14:creationId xmlns:p14="http://schemas.microsoft.com/office/powerpoint/2010/main" val="2619699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5"/>
          </p:nvPr>
        </p:nvSpPr>
        <p:spPr/>
        <p:txBody>
          <a:bodyPr/>
          <a:lstStyle/>
          <a:p>
            <a:r>
              <a:rPr lang="en-US" dirty="0"/>
              <a:t>How many portions of fruit/berries and vegetables do people </a:t>
            </a:r>
            <a:r>
              <a:rPr lang="en-US" dirty="0">
                <a:solidFill>
                  <a:schemeClr val="bg1">
                    <a:lumMod val="50000"/>
                  </a:schemeClr>
                </a:solidFill>
              </a:rPr>
              <a:t>normally eat</a:t>
            </a:r>
            <a:r>
              <a:rPr lang="en-US" dirty="0"/>
              <a:t>?</a:t>
            </a:r>
          </a:p>
          <a:p>
            <a:endParaRPr lang="nb-NO" dirty="0"/>
          </a:p>
        </p:txBody>
      </p:sp>
      <p:sp>
        <p:nvSpPr>
          <p:cNvPr id="2" name="Text Placeholder 1"/>
          <p:cNvSpPr>
            <a:spLocks noGrp="1"/>
          </p:cNvSpPr>
          <p:nvPr>
            <p:ph type="body" sz="quarter" idx="16"/>
          </p:nvPr>
        </p:nvSpPr>
        <p:spPr/>
        <p:txBody>
          <a:bodyPr/>
          <a:lstStyle/>
          <a:p>
            <a:r>
              <a:rPr lang="nb-NO" dirty="0"/>
              <a:t>2</a:t>
            </a:r>
          </a:p>
        </p:txBody>
      </p:sp>
      <p:pic>
        <p:nvPicPr>
          <p:cNvPr id="4" name="Picture 3"/>
          <p:cNvPicPr>
            <a:picLocks noChangeAspect="1"/>
          </p:cNvPicPr>
          <p:nvPr/>
        </p:nvPicPr>
        <p:blipFill>
          <a:blip r:embed="rId2"/>
          <a:stretch>
            <a:fillRect/>
          </a:stretch>
        </p:blipFill>
        <p:spPr>
          <a:xfrm>
            <a:off x="9876327" y="5878957"/>
            <a:ext cx="1828796" cy="457199"/>
          </a:xfrm>
          <a:prstGeom prst="rect">
            <a:avLst/>
          </a:prstGeom>
        </p:spPr>
      </p:pic>
      <p:sp>
        <p:nvSpPr>
          <p:cNvPr id="5" name="AutoShape 2" descr="Bilderesultat for ungarsk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spTree>
    <p:extLst>
      <p:ext uri="{BB962C8B-B14F-4D97-AF65-F5344CB8AC3E}">
        <p14:creationId xmlns:p14="http://schemas.microsoft.com/office/powerpoint/2010/main" val="226394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0" dirty="0"/>
              <a:t>How many portions of fruit and berries do you usually eat? </a:t>
            </a:r>
            <a:endParaRPr lang="nb-NO" b="0" dirty="0"/>
          </a:p>
        </p:txBody>
      </p:sp>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8</a:t>
            </a:fld>
            <a:endParaRPr lang="en-GB" dirty="0">
              <a:solidFill>
                <a:srgbClr val="717171"/>
              </a:solidFill>
            </a:endParaRPr>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1885188250"/>
              </p:ext>
            </p:extLst>
          </p:nvPr>
        </p:nvGraphicFramePr>
        <p:xfrm>
          <a:off x="2743701" y="1209933"/>
          <a:ext cx="9829539" cy="4890242"/>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11" name="Picture 10"/>
          <p:cNvPicPr>
            <a:picLocks noChangeAspect="1"/>
          </p:cNvPicPr>
          <p:nvPr/>
        </p:nvPicPr>
        <p:blipFill>
          <a:blip r:embed="rId4"/>
          <a:stretch>
            <a:fillRect/>
          </a:stretch>
        </p:blipFill>
        <p:spPr>
          <a:xfrm>
            <a:off x="1123740" y="2004165"/>
            <a:ext cx="629904" cy="417991"/>
          </a:xfrm>
          <a:prstGeom prst="rect">
            <a:avLst/>
          </a:prstGeom>
        </p:spPr>
      </p:pic>
      <p:pic>
        <p:nvPicPr>
          <p:cNvPr id="12" name="Picture 11"/>
          <p:cNvPicPr>
            <a:picLocks noChangeAspect="1"/>
          </p:cNvPicPr>
          <p:nvPr/>
        </p:nvPicPr>
        <p:blipFill>
          <a:blip r:embed="rId5"/>
          <a:stretch>
            <a:fillRect/>
          </a:stretch>
        </p:blipFill>
        <p:spPr>
          <a:xfrm>
            <a:off x="1077238" y="4059841"/>
            <a:ext cx="646394" cy="428587"/>
          </a:xfrm>
          <a:prstGeom prst="rect">
            <a:avLst/>
          </a:prstGeom>
        </p:spPr>
      </p:pic>
      <p:pic>
        <p:nvPicPr>
          <p:cNvPr id="13" name="Picture 12"/>
          <p:cNvPicPr>
            <a:picLocks noChangeAspect="1"/>
          </p:cNvPicPr>
          <p:nvPr/>
        </p:nvPicPr>
        <p:blipFill>
          <a:blip r:embed="rId6"/>
          <a:stretch>
            <a:fillRect/>
          </a:stretch>
        </p:blipFill>
        <p:spPr>
          <a:xfrm>
            <a:off x="1120264" y="2530259"/>
            <a:ext cx="603890" cy="376368"/>
          </a:xfrm>
          <a:prstGeom prst="rect">
            <a:avLst/>
          </a:prstGeom>
        </p:spPr>
      </p:pic>
      <p:pic>
        <p:nvPicPr>
          <p:cNvPr id="14" name="Picture 13"/>
          <p:cNvPicPr>
            <a:picLocks noChangeAspect="1"/>
          </p:cNvPicPr>
          <p:nvPr/>
        </p:nvPicPr>
        <p:blipFill>
          <a:blip r:embed="rId7"/>
          <a:stretch>
            <a:fillRect/>
          </a:stretch>
        </p:blipFill>
        <p:spPr>
          <a:xfrm>
            <a:off x="1094733" y="3620022"/>
            <a:ext cx="581080" cy="354317"/>
          </a:xfrm>
          <a:prstGeom prst="rect">
            <a:avLst/>
          </a:prstGeom>
        </p:spPr>
      </p:pic>
      <p:pic>
        <p:nvPicPr>
          <p:cNvPr id="15" name="Picture 14"/>
          <p:cNvPicPr>
            <a:picLocks noChangeAspect="1"/>
          </p:cNvPicPr>
          <p:nvPr/>
        </p:nvPicPr>
        <p:blipFill>
          <a:blip r:embed="rId8"/>
          <a:stretch>
            <a:fillRect/>
          </a:stretch>
        </p:blipFill>
        <p:spPr>
          <a:xfrm>
            <a:off x="1098640" y="3043823"/>
            <a:ext cx="642478" cy="400835"/>
          </a:xfrm>
          <a:prstGeom prst="rect">
            <a:avLst/>
          </a:prstGeom>
        </p:spPr>
      </p:pic>
      <p:pic>
        <p:nvPicPr>
          <p:cNvPr id="16" name="Picture 15"/>
          <p:cNvPicPr>
            <a:picLocks noChangeAspect="1"/>
          </p:cNvPicPr>
          <p:nvPr/>
        </p:nvPicPr>
        <p:blipFill>
          <a:blip r:embed="rId9"/>
          <a:stretch>
            <a:fillRect/>
          </a:stretch>
        </p:blipFill>
        <p:spPr>
          <a:xfrm>
            <a:off x="1127343" y="4579072"/>
            <a:ext cx="629364" cy="356183"/>
          </a:xfrm>
          <a:prstGeom prst="rect">
            <a:avLst/>
          </a:prstGeom>
        </p:spPr>
      </p:pic>
      <p:pic>
        <p:nvPicPr>
          <p:cNvPr id="17" name="Picture 16"/>
          <p:cNvPicPr>
            <a:picLocks noChangeAspect="1"/>
          </p:cNvPicPr>
          <p:nvPr/>
        </p:nvPicPr>
        <p:blipFill>
          <a:blip r:embed="rId10"/>
          <a:stretch>
            <a:fillRect/>
          </a:stretch>
        </p:blipFill>
        <p:spPr>
          <a:xfrm>
            <a:off x="1079264" y="5080613"/>
            <a:ext cx="649053" cy="389176"/>
          </a:xfrm>
          <a:prstGeom prst="rect">
            <a:avLst/>
          </a:prstGeom>
        </p:spPr>
      </p:pic>
      <p:sp>
        <p:nvSpPr>
          <p:cNvPr id="2" name="TextBox 1"/>
          <p:cNvSpPr txBox="1"/>
          <p:nvPr/>
        </p:nvSpPr>
        <p:spPr>
          <a:xfrm>
            <a:off x="2009669" y="2080148"/>
            <a:ext cx="834013" cy="215444"/>
          </a:xfrm>
          <a:prstGeom prst="rect">
            <a:avLst/>
          </a:prstGeom>
          <a:noFill/>
        </p:spPr>
        <p:txBody>
          <a:bodyPr wrap="square" lIns="0" tIns="0" rIns="0" bIns="0" rtlCol="0">
            <a:spAutoFit/>
          </a:bodyPr>
          <a:lstStyle/>
          <a:p>
            <a:r>
              <a:rPr lang="nb-NO" sz="1400" dirty="0"/>
              <a:t>Norway</a:t>
            </a:r>
          </a:p>
        </p:txBody>
      </p:sp>
      <p:sp>
        <p:nvSpPr>
          <p:cNvPr id="18" name="TextBox 17"/>
          <p:cNvSpPr txBox="1"/>
          <p:nvPr/>
        </p:nvSpPr>
        <p:spPr>
          <a:xfrm>
            <a:off x="2061587" y="3124510"/>
            <a:ext cx="834013" cy="215444"/>
          </a:xfrm>
          <a:prstGeom prst="rect">
            <a:avLst/>
          </a:prstGeom>
          <a:noFill/>
        </p:spPr>
        <p:txBody>
          <a:bodyPr wrap="square" lIns="0" tIns="0" rIns="0" bIns="0" rtlCol="0">
            <a:spAutoFit/>
          </a:bodyPr>
          <a:lstStyle/>
          <a:p>
            <a:r>
              <a:rPr lang="nb-NO" sz="1400" dirty="0" err="1"/>
              <a:t>Denmark</a:t>
            </a:r>
            <a:endParaRPr lang="nb-NO" sz="1400" dirty="0"/>
          </a:p>
        </p:txBody>
      </p:sp>
      <p:sp>
        <p:nvSpPr>
          <p:cNvPr id="19" name="TextBox 18"/>
          <p:cNvSpPr txBox="1"/>
          <p:nvPr/>
        </p:nvSpPr>
        <p:spPr>
          <a:xfrm>
            <a:off x="2083358" y="3661225"/>
            <a:ext cx="834013" cy="215444"/>
          </a:xfrm>
          <a:prstGeom prst="rect">
            <a:avLst/>
          </a:prstGeom>
          <a:noFill/>
        </p:spPr>
        <p:txBody>
          <a:bodyPr wrap="square" lIns="0" tIns="0" rIns="0" bIns="0" rtlCol="0">
            <a:spAutoFit/>
          </a:bodyPr>
          <a:lstStyle/>
          <a:p>
            <a:r>
              <a:rPr lang="nb-NO" sz="1400" dirty="0"/>
              <a:t>Finland</a:t>
            </a:r>
          </a:p>
        </p:txBody>
      </p:sp>
      <p:sp>
        <p:nvSpPr>
          <p:cNvPr id="20" name="TextBox 19"/>
          <p:cNvSpPr txBox="1"/>
          <p:nvPr/>
        </p:nvSpPr>
        <p:spPr>
          <a:xfrm>
            <a:off x="2064936" y="4175366"/>
            <a:ext cx="834013" cy="215444"/>
          </a:xfrm>
          <a:prstGeom prst="rect">
            <a:avLst/>
          </a:prstGeom>
          <a:noFill/>
        </p:spPr>
        <p:txBody>
          <a:bodyPr wrap="square" lIns="0" tIns="0" rIns="0" bIns="0" rtlCol="0">
            <a:spAutoFit/>
          </a:bodyPr>
          <a:lstStyle/>
          <a:p>
            <a:r>
              <a:rPr lang="nb-NO" sz="1400" dirty="0"/>
              <a:t>UK</a:t>
            </a:r>
          </a:p>
        </p:txBody>
      </p:sp>
      <p:sp>
        <p:nvSpPr>
          <p:cNvPr id="21" name="TextBox 20"/>
          <p:cNvSpPr txBox="1"/>
          <p:nvPr/>
        </p:nvSpPr>
        <p:spPr>
          <a:xfrm>
            <a:off x="2056561" y="4692260"/>
            <a:ext cx="834013" cy="215444"/>
          </a:xfrm>
          <a:prstGeom prst="rect">
            <a:avLst/>
          </a:prstGeom>
          <a:noFill/>
        </p:spPr>
        <p:txBody>
          <a:bodyPr wrap="square" lIns="0" tIns="0" rIns="0" bIns="0" rtlCol="0">
            <a:spAutoFit/>
          </a:bodyPr>
          <a:lstStyle/>
          <a:p>
            <a:r>
              <a:rPr lang="nb-NO" sz="1400" dirty="0"/>
              <a:t>France</a:t>
            </a:r>
          </a:p>
        </p:txBody>
      </p:sp>
      <p:sp>
        <p:nvSpPr>
          <p:cNvPr id="22" name="TextBox 21"/>
          <p:cNvSpPr txBox="1"/>
          <p:nvPr/>
        </p:nvSpPr>
        <p:spPr>
          <a:xfrm>
            <a:off x="2035524" y="5196352"/>
            <a:ext cx="834013" cy="215444"/>
          </a:xfrm>
          <a:prstGeom prst="rect">
            <a:avLst/>
          </a:prstGeom>
          <a:noFill/>
        </p:spPr>
        <p:txBody>
          <a:bodyPr wrap="square" lIns="0" tIns="0" rIns="0" bIns="0" rtlCol="0">
            <a:spAutoFit/>
          </a:bodyPr>
          <a:lstStyle/>
          <a:p>
            <a:r>
              <a:rPr lang="nb-NO" sz="1400" dirty="0"/>
              <a:t>Spain</a:t>
            </a:r>
          </a:p>
        </p:txBody>
      </p:sp>
      <p:sp>
        <p:nvSpPr>
          <p:cNvPr id="23" name="TextBox 22"/>
          <p:cNvSpPr txBox="1"/>
          <p:nvPr/>
        </p:nvSpPr>
        <p:spPr>
          <a:xfrm>
            <a:off x="2002971" y="2600917"/>
            <a:ext cx="834013" cy="215444"/>
          </a:xfrm>
          <a:prstGeom prst="rect">
            <a:avLst/>
          </a:prstGeom>
          <a:noFill/>
        </p:spPr>
        <p:txBody>
          <a:bodyPr wrap="square" lIns="0" tIns="0" rIns="0" bIns="0" rtlCol="0">
            <a:spAutoFit/>
          </a:bodyPr>
          <a:lstStyle/>
          <a:p>
            <a:r>
              <a:rPr lang="nb-NO" sz="1400" dirty="0" err="1"/>
              <a:t>Sweden</a:t>
            </a:r>
            <a:endParaRPr lang="nb-NO" sz="1400" dirty="0"/>
          </a:p>
        </p:txBody>
      </p:sp>
      <p:sp>
        <p:nvSpPr>
          <p:cNvPr id="24" name="TextBox 23"/>
          <p:cNvSpPr txBox="1"/>
          <p:nvPr/>
        </p:nvSpPr>
        <p:spPr>
          <a:xfrm>
            <a:off x="2025086" y="5724532"/>
            <a:ext cx="834013" cy="215444"/>
          </a:xfrm>
          <a:prstGeom prst="rect">
            <a:avLst/>
          </a:prstGeom>
          <a:noFill/>
        </p:spPr>
        <p:txBody>
          <a:bodyPr wrap="square" lIns="0" tIns="0" rIns="0" bIns="0" rtlCol="0">
            <a:spAutoFit/>
          </a:bodyPr>
          <a:lstStyle/>
          <a:p>
            <a:r>
              <a:rPr lang="en-US" sz="1400" dirty="0"/>
              <a:t>Hungary</a:t>
            </a:r>
          </a:p>
        </p:txBody>
      </p:sp>
      <p:pic>
        <p:nvPicPr>
          <p:cNvPr id="25" name="Picture 24"/>
          <p:cNvPicPr>
            <a:picLocks noChangeAspect="1"/>
          </p:cNvPicPr>
          <p:nvPr/>
        </p:nvPicPr>
        <p:blipFill>
          <a:blip r:embed="rId11"/>
          <a:stretch>
            <a:fillRect/>
          </a:stretch>
        </p:blipFill>
        <p:spPr>
          <a:xfrm>
            <a:off x="1077239" y="5667335"/>
            <a:ext cx="642965" cy="321483"/>
          </a:xfrm>
          <a:prstGeom prst="rect">
            <a:avLst/>
          </a:prstGeom>
        </p:spPr>
      </p:pic>
      <p:sp>
        <p:nvSpPr>
          <p:cNvPr id="6" name="TextBox 5">
            <a:extLst>
              <a:ext uri="{FF2B5EF4-FFF2-40B4-BE49-F238E27FC236}">
                <a16:creationId xmlns:a16="http://schemas.microsoft.com/office/drawing/2014/main" id="{5F7C285F-51F9-4B92-B97B-B2615358BEC1}"/>
              </a:ext>
            </a:extLst>
          </p:cNvPr>
          <p:cNvSpPr txBox="1"/>
          <p:nvPr/>
        </p:nvSpPr>
        <p:spPr>
          <a:xfrm>
            <a:off x="11201400" y="5828076"/>
            <a:ext cx="330994" cy="246221"/>
          </a:xfrm>
          <a:prstGeom prst="rect">
            <a:avLst/>
          </a:prstGeom>
          <a:noFill/>
        </p:spPr>
        <p:txBody>
          <a:bodyPr wrap="square" lIns="0" tIns="0" rIns="0" bIns="0" rtlCol="0">
            <a:spAutoFit/>
          </a:bodyPr>
          <a:lstStyle/>
          <a:p>
            <a:r>
              <a:rPr lang="nb-NO" sz="1600" dirty="0"/>
              <a:t>%</a:t>
            </a:r>
          </a:p>
        </p:txBody>
      </p:sp>
    </p:spTree>
    <p:extLst>
      <p:ext uri="{BB962C8B-B14F-4D97-AF65-F5344CB8AC3E}">
        <p14:creationId xmlns:p14="http://schemas.microsoft.com/office/powerpoint/2010/main" val="607003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4034BEE3-566C-4068-A777-C3A4762E861B}" type="slidenum">
              <a:rPr lang="en-GB" smtClean="0">
                <a:solidFill>
                  <a:srgbClr val="717171"/>
                </a:solidFill>
              </a:rPr>
              <a:pPr/>
              <a:t>9</a:t>
            </a:fld>
            <a:endParaRPr lang="en-GB" dirty="0">
              <a:solidFill>
                <a:srgbClr val="717171"/>
              </a:solidFill>
            </a:endParaRPr>
          </a:p>
        </p:txBody>
      </p:sp>
      <p:sp>
        <p:nvSpPr>
          <p:cNvPr id="7" name="Text Placeholder 6"/>
          <p:cNvSpPr>
            <a:spLocks noGrp="1"/>
          </p:cNvSpPr>
          <p:nvPr>
            <p:ph type="body" sz="quarter" idx="18"/>
          </p:nvPr>
        </p:nvSpPr>
        <p:spPr>
          <a:xfrm>
            <a:off x="6166338" y="6232735"/>
            <a:ext cx="4670778" cy="197792"/>
          </a:xfrm>
        </p:spPr>
        <p:txBody>
          <a:bodyPr/>
          <a:lstStyle/>
          <a:p>
            <a:r>
              <a:rPr lang="nb-NO" dirty="0"/>
              <a:t>Source/base </a:t>
            </a:r>
            <a:r>
              <a:rPr lang="nb-NO" dirty="0" err="1"/>
              <a:t>information</a:t>
            </a:r>
            <a:r>
              <a:rPr lang="nb-NO" dirty="0"/>
              <a:t> </a:t>
            </a:r>
            <a:r>
              <a:rPr lang="nb-NO" dirty="0" err="1"/>
              <a:t>here</a:t>
            </a:r>
            <a:endParaRPr lang="nb-NO"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3350864529"/>
              </p:ext>
            </p:extLst>
          </p:nvPr>
        </p:nvGraphicFramePr>
        <p:xfrm>
          <a:off x="2743701" y="1209933"/>
          <a:ext cx="9829539" cy="4890242"/>
        </p:xfrm>
        <a:graphic>
          <a:graphicData uri="http://schemas.openxmlformats.org/drawingml/2006/chart">
            <c:chart xmlns:c="http://schemas.openxmlformats.org/drawingml/2006/chart" xmlns:r="http://schemas.openxmlformats.org/officeDocument/2006/relationships" r:id="rId3"/>
          </a:graphicData>
        </a:graphic>
      </p:graphicFrame>
      <p:sp>
        <p:nvSpPr>
          <p:cNvPr id="3" name="AutoShape 2" descr="Bilderesultat for fla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11" name="Picture 10"/>
          <p:cNvPicPr>
            <a:picLocks noChangeAspect="1"/>
          </p:cNvPicPr>
          <p:nvPr/>
        </p:nvPicPr>
        <p:blipFill>
          <a:blip r:embed="rId4"/>
          <a:stretch>
            <a:fillRect/>
          </a:stretch>
        </p:blipFill>
        <p:spPr>
          <a:xfrm>
            <a:off x="1123740" y="2004165"/>
            <a:ext cx="629904" cy="417991"/>
          </a:xfrm>
          <a:prstGeom prst="rect">
            <a:avLst/>
          </a:prstGeom>
        </p:spPr>
      </p:pic>
      <p:pic>
        <p:nvPicPr>
          <p:cNvPr id="12" name="Picture 11"/>
          <p:cNvPicPr>
            <a:picLocks noChangeAspect="1"/>
          </p:cNvPicPr>
          <p:nvPr/>
        </p:nvPicPr>
        <p:blipFill>
          <a:blip r:embed="rId5"/>
          <a:stretch>
            <a:fillRect/>
          </a:stretch>
        </p:blipFill>
        <p:spPr>
          <a:xfrm>
            <a:off x="1077238" y="4059841"/>
            <a:ext cx="646394" cy="428587"/>
          </a:xfrm>
          <a:prstGeom prst="rect">
            <a:avLst/>
          </a:prstGeom>
        </p:spPr>
      </p:pic>
      <p:pic>
        <p:nvPicPr>
          <p:cNvPr id="13" name="Picture 12"/>
          <p:cNvPicPr>
            <a:picLocks noChangeAspect="1"/>
          </p:cNvPicPr>
          <p:nvPr/>
        </p:nvPicPr>
        <p:blipFill>
          <a:blip r:embed="rId6"/>
          <a:stretch>
            <a:fillRect/>
          </a:stretch>
        </p:blipFill>
        <p:spPr>
          <a:xfrm>
            <a:off x="1120264" y="2530259"/>
            <a:ext cx="603890" cy="376368"/>
          </a:xfrm>
          <a:prstGeom prst="rect">
            <a:avLst/>
          </a:prstGeom>
        </p:spPr>
      </p:pic>
      <p:pic>
        <p:nvPicPr>
          <p:cNvPr id="14" name="Picture 13"/>
          <p:cNvPicPr>
            <a:picLocks noChangeAspect="1"/>
          </p:cNvPicPr>
          <p:nvPr/>
        </p:nvPicPr>
        <p:blipFill>
          <a:blip r:embed="rId7"/>
          <a:stretch>
            <a:fillRect/>
          </a:stretch>
        </p:blipFill>
        <p:spPr>
          <a:xfrm>
            <a:off x="1094733" y="3620022"/>
            <a:ext cx="581080" cy="354317"/>
          </a:xfrm>
          <a:prstGeom prst="rect">
            <a:avLst/>
          </a:prstGeom>
        </p:spPr>
      </p:pic>
      <p:pic>
        <p:nvPicPr>
          <p:cNvPr id="15" name="Picture 14"/>
          <p:cNvPicPr>
            <a:picLocks noChangeAspect="1"/>
          </p:cNvPicPr>
          <p:nvPr/>
        </p:nvPicPr>
        <p:blipFill>
          <a:blip r:embed="rId8"/>
          <a:stretch>
            <a:fillRect/>
          </a:stretch>
        </p:blipFill>
        <p:spPr>
          <a:xfrm>
            <a:off x="1098640" y="3043823"/>
            <a:ext cx="642478" cy="400835"/>
          </a:xfrm>
          <a:prstGeom prst="rect">
            <a:avLst/>
          </a:prstGeom>
        </p:spPr>
      </p:pic>
      <p:pic>
        <p:nvPicPr>
          <p:cNvPr id="16" name="Picture 15"/>
          <p:cNvPicPr>
            <a:picLocks noChangeAspect="1"/>
          </p:cNvPicPr>
          <p:nvPr/>
        </p:nvPicPr>
        <p:blipFill>
          <a:blip r:embed="rId9"/>
          <a:stretch>
            <a:fillRect/>
          </a:stretch>
        </p:blipFill>
        <p:spPr>
          <a:xfrm>
            <a:off x="1127343" y="4579072"/>
            <a:ext cx="629364" cy="356183"/>
          </a:xfrm>
          <a:prstGeom prst="rect">
            <a:avLst/>
          </a:prstGeom>
        </p:spPr>
      </p:pic>
      <p:pic>
        <p:nvPicPr>
          <p:cNvPr id="17" name="Picture 16"/>
          <p:cNvPicPr>
            <a:picLocks noChangeAspect="1"/>
          </p:cNvPicPr>
          <p:nvPr/>
        </p:nvPicPr>
        <p:blipFill>
          <a:blip r:embed="rId10"/>
          <a:stretch>
            <a:fillRect/>
          </a:stretch>
        </p:blipFill>
        <p:spPr>
          <a:xfrm>
            <a:off x="1099360" y="5070564"/>
            <a:ext cx="643240" cy="385691"/>
          </a:xfrm>
          <a:prstGeom prst="rect">
            <a:avLst/>
          </a:prstGeom>
        </p:spPr>
      </p:pic>
      <p:sp>
        <p:nvSpPr>
          <p:cNvPr id="2" name="TextBox 1"/>
          <p:cNvSpPr txBox="1"/>
          <p:nvPr/>
        </p:nvSpPr>
        <p:spPr>
          <a:xfrm>
            <a:off x="2009669" y="2080148"/>
            <a:ext cx="834013" cy="215444"/>
          </a:xfrm>
          <a:prstGeom prst="rect">
            <a:avLst/>
          </a:prstGeom>
          <a:noFill/>
        </p:spPr>
        <p:txBody>
          <a:bodyPr wrap="square" lIns="0" tIns="0" rIns="0" bIns="0" rtlCol="0">
            <a:spAutoFit/>
          </a:bodyPr>
          <a:lstStyle/>
          <a:p>
            <a:r>
              <a:rPr lang="nb-NO" sz="1400" dirty="0"/>
              <a:t>Norway</a:t>
            </a:r>
          </a:p>
        </p:txBody>
      </p:sp>
      <p:sp>
        <p:nvSpPr>
          <p:cNvPr id="18" name="TextBox 17"/>
          <p:cNvSpPr txBox="1"/>
          <p:nvPr/>
        </p:nvSpPr>
        <p:spPr>
          <a:xfrm>
            <a:off x="2061587" y="3124510"/>
            <a:ext cx="834013" cy="215444"/>
          </a:xfrm>
          <a:prstGeom prst="rect">
            <a:avLst/>
          </a:prstGeom>
          <a:noFill/>
        </p:spPr>
        <p:txBody>
          <a:bodyPr wrap="square" lIns="0" tIns="0" rIns="0" bIns="0" rtlCol="0">
            <a:spAutoFit/>
          </a:bodyPr>
          <a:lstStyle/>
          <a:p>
            <a:r>
              <a:rPr lang="nb-NO" sz="1400" dirty="0" err="1"/>
              <a:t>Denmark</a:t>
            </a:r>
            <a:endParaRPr lang="nb-NO" sz="1400" dirty="0"/>
          </a:p>
        </p:txBody>
      </p:sp>
      <p:sp>
        <p:nvSpPr>
          <p:cNvPr id="19" name="TextBox 18"/>
          <p:cNvSpPr txBox="1"/>
          <p:nvPr/>
        </p:nvSpPr>
        <p:spPr>
          <a:xfrm>
            <a:off x="2083358" y="3661225"/>
            <a:ext cx="834013" cy="215444"/>
          </a:xfrm>
          <a:prstGeom prst="rect">
            <a:avLst/>
          </a:prstGeom>
          <a:noFill/>
        </p:spPr>
        <p:txBody>
          <a:bodyPr wrap="square" lIns="0" tIns="0" rIns="0" bIns="0" rtlCol="0">
            <a:spAutoFit/>
          </a:bodyPr>
          <a:lstStyle/>
          <a:p>
            <a:r>
              <a:rPr lang="nb-NO" sz="1400" dirty="0"/>
              <a:t>Finland</a:t>
            </a:r>
          </a:p>
        </p:txBody>
      </p:sp>
      <p:sp>
        <p:nvSpPr>
          <p:cNvPr id="20" name="TextBox 19"/>
          <p:cNvSpPr txBox="1"/>
          <p:nvPr/>
        </p:nvSpPr>
        <p:spPr>
          <a:xfrm>
            <a:off x="2064936" y="4175366"/>
            <a:ext cx="834013" cy="215444"/>
          </a:xfrm>
          <a:prstGeom prst="rect">
            <a:avLst/>
          </a:prstGeom>
          <a:noFill/>
        </p:spPr>
        <p:txBody>
          <a:bodyPr wrap="square" lIns="0" tIns="0" rIns="0" bIns="0" rtlCol="0">
            <a:spAutoFit/>
          </a:bodyPr>
          <a:lstStyle/>
          <a:p>
            <a:r>
              <a:rPr lang="nb-NO" sz="1400" dirty="0"/>
              <a:t>UK</a:t>
            </a:r>
          </a:p>
        </p:txBody>
      </p:sp>
      <p:sp>
        <p:nvSpPr>
          <p:cNvPr id="21" name="TextBox 20"/>
          <p:cNvSpPr txBox="1"/>
          <p:nvPr/>
        </p:nvSpPr>
        <p:spPr>
          <a:xfrm>
            <a:off x="2056561" y="4692260"/>
            <a:ext cx="834013" cy="215444"/>
          </a:xfrm>
          <a:prstGeom prst="rect">
            <a:avLst/>
          </a:prstGeom>
          <a:noFill/>
        </p:spPr>
        <p:txBody>
          <a:bodyPr wrap="square" lIns="0" tIns="0" rIns="0" bIns="0" rtlCol="0">
            <a:spAutoFit/>
          </a:bodyPr>
          <a:lstStyle/>
          <a:p>
            <a:r>
              <a:rPr lang="nb-NO" sz="1400" dirty="0"/>
              <a:t>France</a:t>
            </a:r>
          </a:p>
        </p:txBody>
      </p:sp>
      <p:sp>
        <p:nvSpPr>
          <p:cNvPr id="22" name="TextBox 21"/>
          <p:cNvSpPr txBox="1"/>
          <p:nvPr/>
        </p:nvSpPr>
        <p:spPr>
          <a:xfrm>
            <a:off x="2035524" y="5196352"/>
            <a:ext cx="834013" cy="215444"/>
          </a:xfrm>
          <a:prstGeom prst="rect">
            <a:avLst/>
          </a:prstGeom>
          <a:noFill/>
        </p:spPr>
        <p:txBody>
          <a:bodyPr wrap="square" lIns="0" tIns="0" rIns="0" bIns="0" rtlCol="0">
            <a:spAutoFit/>
          </a:bodyPr>
          <a:lstStyle/>
          <a:p>
            <a:r>
              <a:rPr lang="nb-NO" sz="1400" dirty="0"/>
              <a:t>Spain</a:t>
            </a:r>
          </a:p>
        </p:txBody>
      </p:sp>
      <p:sp>
        <p:nvSpPr>
          <p:cNvPr id="23" name="TextBox 22"/>
          <p:cNvSpPr txBox="1"/>
          <p:nvPr/>
        </p:nvSpPr>
        <p:spPr>
          <a:xfrm>
            <a:off x="2002971" y="2600917"/>
            <a:ext cx="834013" cy="215444"/>
          </a:xfrm>
          <a:prstGeom prst="rect">
            <a:avLst/>
          </a:prstGeom>
          <a:noFill/>
        </p:spPr>
        <p:txBody>
          <a:bodyPr wrap="square" lIns="0" tIns="0" rIns="0" bIns="0" rtlCol="0">
            <a:spAutoFit/>
          </a:bodyPr>
          <a:lstStyle/>
          <a:p>
            <a:r>
              <a:rPr lang="nb-NO" sz="1400" dirty="0" err="1"/>
              <a:t>Sweden</a:t>
            </a:r>
            <a:endParaRPr lang="nb-NO" sz="1400" dirty="0"/>
          </a:p>
        </p:txBody>
      </p:sp>
      <p:sp>
        <p:nvSpPr>
          <p:cNvPr id="24" name="TextBox 23"/>
          <p:cNvSpPr txBox="1"/>
          <p:nvPr/>
        </p:nvSpPr>
        <p:spPr>
          <a:xfrm>
            <a:off x="2025086" y="5724532"/>
            <a:ext cx="834013" cy="215444"/>
          </a:xfrm>
          <a:prstGeom prst="rect">
            <a:avLst/>
          </a:prstGeom>
          <a:noFill/>
        </p:spPr>
        <p:txBody>
          <a:bodyPr wrap="square" lIns="0" tIns="0" rIns="0" bIns="0" rtlCol="0">
            <a:spAutoFit/>
          </a:bodyPr>
          <a:lstStyle/>
          <a:p>
            <a:r>
              <a:rPr lang="en-US" sz="1400" dirty="0"/>
              <a:t>Hungary</a:t>
            </a:r>
          </a:p>
        </p:txBody>
      </p:sp>
      <p:pic>
        <p:nvPicPr>
          <p:cNvPr id="25" name="Picture 24"/>
          <p:cNvPicPr>
            <a:picLocks noChangeAspect="1"/>
          </p:cNvPicPr>
          <p:nvPr/>
        </p:nvPicPr>
        <p:blipFill>
          <a:blip r:embed="rId11"/>
          <a:stretch>
            <a:fillRect/>
          </a:stretch>
        </p:blipFill>
        <p:spPr>
          <a:xfrm>
            <a:off x="1077239" y="5667335"/>
            <a:ext cx="663061" cy="331531"/>
          </a:xfrm>
          <a:prstGeom prst="rect">
            <a:avLst/>
          </a:prstGeom>
        </p:spPr>
      </p:pic>
      <p:sp>
        <p:nvSpPr>
          <p:cNvPr id="26" name="Title 3"/>
          <p:cNvSpPr txBox="1">
            <a:spLocks/>
          </p:cNvSpPr>
          <p:nvPr/>
        </p:nvSpPr>
        <p:spPr>
          <a:xfrm>
            <a:off x="474821" y="382701"/>
            <a:ext cx="11466875" cy="404119"/>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r>
              <a:rPr lang="en-US" sz="2000" b="0" dirty="0"/>
              <a:t>How many portions of vegetables or salad (ex. potatoes) do you usually eat? </a:t>
            </a:r>
            <a:endParaRPr lang="nb-NO" sz="2000" b="0" dirty="0"/>
          </a:p>
        </p:txBody>
      </p:sp>
      <p:sp>
        <p:nvSpPr>
          <p:cNvPr id="27" name="TextBox 26">
            <a:extLst>
              <a:ext uri="{FF2B5EF4-FFF2-40B4-BE49-F238E27FC236}">
                <a16:creationId xmlns:a16="http://schemas.microsoft.com/office/drawing/2014/main" id="{DD53C65E-1468-4F62-BAC5-5E957012E277}"/>
              </a:ext>
            </a:extLst>
          </p:cNvPr>
          <p:cNvSpPr txBox="1"/>
          <p:nvPr/>
        </p:nvSpPr>
        <p:spPr>
          <a:xfrm>
            <a:off x="11201400" y="5828076"/>
            <a:ext cx="330994" cy="246221"/>
          </a:xfrm>
          <a:prstGeom prst="rect">
            <a:avLst/>
          </a:prstGeom>
          <a:noFill/>
        </p:spPr>
        <p:txBody>
          <a:bodyPr wrap="square" lIns="0" tIns="0" rIns="0" bIns="0" rtlCol="0">
            <a:spAutoFit/>
          </a:bodyPr>
          <a:lstStyle/>
          <a:p>
            <a:r>
              <a:rPr lang="nb-NO" sz="1600" dirty="0"/>
              <a:t>%</a:t>
            </a:r>
          </a:p>
        </p:txBody>
      </p:sp>
    </p:spTree>
    <p:extLst>
      <p:ext uri="{BB962C8B-B14F-4D97-AF65-F5344CB8AC3E}">
        <p14:creationId xmlns:p14="http://schemas.microsoft.com/office/powerpoint/2010/main" val="379416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110"/>
</p:tagLst>
</file>

<file path=ppt/tags/tag10.xml><?xml version="1.0" encoding="utf-8"?>
<p:tagLst xmlns:a="http://schemas.openxmlformats.org/drawingml/2006/main" xmlns:r="http://schemas.openxmlformats.org/officeDocument/2006/relationships" xmlns:p="http://schemas.openxmlformats.org/presentationml/2006/main">
  <p:tag name="SLIDE" val="CUSTOMSLIDE"/>
</p:tagLst>
</file>

<file path=ppt/tags/tag11.xml><?xml version="1.0" encoding="utf-8"?>
<p:tagLst xmlns:a="http://schemas.openxmlformats.org/drawingml/2006/main" xmlns:r="http://schemas.openxmlformats.org/officeDocument/2006/relationships" xmlns:p="http://schemas.openxmlformats.org/presentationml/2006/main">
  <p:tag name="WIDTH" val="45.4459"/>
  <p:tag name="HEIGHT" val="21.87732"/>
  <p:tag name="TOP" val="549.0019"/>
  <p:tag name="LEFT" val="750.7022"/>
</p:tagLst>
</file>

<file path=ppt/tags/tag12.xml><?xml version="1.0" encoding="utf-8"?>
<p:tagLst xmlns:a="http://schemas.openxmlformats.org/drawingml/2006/main" xmlns:r="http://schemas.openxmlformats.org/officeDocument/2006/relationships" xmlns:p="http://schemas.openxmlformats.org/presentationml/2006/main">
  <p:tag name="WIDTH" val="740"/>
  <p:tag name="HEIGHT" val="37.92677"/>
  <p:tag name="TOP" val="491.4757"/>
  <p:tag name="LEFT" val="17.01717"/>
</p:tagLst>
</file>

<file path=ppt/tags/tag13.xml><?xml version="1.0" encoding="utf-8"?>
<p:tagLst xmlns:a="http://schemas.openxmlformats.org/drawingml/2006/main" xmlns:r="http://schemas.openxmlformats.org/officeDocument/2006/relationships" xmlns:p="http://schemas.openxmlformats.org/presentationml/2006/main">
  <p:tag name="WIDTH" val="239.5168"/>
  <p:tag name="HEIGHT" val="120.9216"/>
  <p:tag name="TOP" val="395.4836"/>
  <p:tag name="LEFT" val="25.69142"/>
</p:tagLst>
</file>

<file path=ppt/tags/tag2.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ags/tag3.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9.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heme/theme1.xml><?xml version="1.0" encoding="utf-8"?>
<a:theme xmlns:a="http://schemas.openxmlformats.org/drawingml/2006/main" name="Kantar template master">
  <a:themeElements>
    <a:clrScheme name="Kantar colours">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extLst>
    <a:ext uri="{05A4C25C-085E-4340-85A3-A5531E510DB2}">
      <thm15:themeFamily xmlns:thm15="http://schemas.microsoft.com/office/thememl/2012/main" name="Kantar masterbrand 16x9 for rapporter og tilbud.potx" id="{20EEF3C2-29A7-45B9-9D45-15D31178199B}" vid="{D0F5B54D-E1F9-4254-9B36-35C58903D42E}"/>
    </a:ext>
  </a:extLst>
</a:theme>
</file>

<file path=ppt/theme/theme2.xml><?xml version="1.0" encoding="utf-8"?>
<a:theme xmlns:a="http://schemas.openxmlformats.org/drawingml/2006/main" name="Content slides - no sub heading">
  <a:themeElements>
    <a:clrScheme name="Kantar colours">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tx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extLst>
    <a:ext uri="{05A4C25C-085E-4340-85A3-A5531E510DB2}">
      <thm15:themeFamily xmlns:thm15="http://schemas.microsoft.com/office/thememl/2012/main" name="Kantar masterbrand 16x9 for rapporter og tilbud.potx" id="{20EEF3C2-29A7-45B9-9D45-15D31178199B}" vid="{866302AE-FE1F-416B-B5F0-7871BEF0587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Custom 429">
    <a:dk1>
      <a:srgbClr val="717171"/>
    </a:dk1>
    <a:lt1>
      <a:srgbClr val="FFFFFF"/>
    </a:lt1>
    <a:dk2>
      <a:srgbClr val="1DB3E8"/>
    </a:dk2>
    <a:lt2>
      <a:srgbClr val="96C11D"/>
    </a:lt2>
    <a:accent1>
      <a:srgbClr val="BD9B08"/>
    </a:accent1>
    <a:accent2>
      <a:srgbClr val="E60D7F"/>
    </a:accent2>
    <a:accent3>
      <a:srgbClr val="A84E97"/>
    </a:accent3>
    <a:accent4>
      <a:srgbClr val="0EADC3"/>
    </a:accent4>
    <a:accent5>
      <a:srgbClr val="F29107"/>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42B8FA122F891418313CC82B16F59F4" ma:contentTypeVersion="13" ma:contentTypeDescription="Create a new document." ma:contentTypeScope="" ma:versionID="a2536f8bbc1d57795f9a8b1c4d8a1566">
  <xsd:schema xmlns:xsd="http://www.w3.org/2001/XMLSchema" xmlns:xs="http://www.w3.org/2001/XMLSchema" xmlns:p="http://schemas.microsoft.com/office/2006/metadata/properties" xmlns:ns3="4902389e-bb59-4637-afd5-4b407437326e" xmlns:ns4="4a57cc7e-0d59-4391-960f-005f54109b54" targetNamespace="http://schemas.microsoft.com/office/2006/metadata/properties" ma:root="true" ma:fieldsID="6a83fcb4f96277c3bdbd63244665bc94" ns3:_="" ns4:_="">
    <xsd:import namespace="4902389e-bb59-4637-afd5-4b407437326e"/>
    <xsd:import namespace="4a57cc7e-0d59-4391-960f-005f54109b5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02389e-bb59-4637-afd5-4b40743732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57cc7e-0d59-4391-960f-005f54109b5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193883-9DEF-4394-A746-8B0504B231C0}">
  <ds:schemaRefs>
    <ds:schemaRef ds:uri="http://purl.org/dc/elements/1.1/"/>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4a57cc7e-0d59-4391-960f-005f54109b54"/>
    <ds:schemaRef ds:uri="http://schemas.microsoft.com/office/2006/metadata/properties"/>
    <ds:schemaRef ds:uri="4902389e-bb59-4637-afd5-4b407437326e"/>
    <ds:schemaRef ds:uri="http://www.w3.org/XML/1998/namespace"/>
    <ds:schemaRef ds:uri="http://purl.org/dc/terms/"/>
  </ds:schemaRefs>
</ds:datastoreItem>
</file>

<file path=customXml/itemProps2.xml><?xml version="1.0" encoding="utf-8"?>
<ds:datastoreItem xmlns:ds="http://schemas.openxmlformats.org/officeDocument/2006/customXml" ds:itemID="{BC375B81-FBF5-4924-A5E0-F0376D8E7D52}">
  <ds:schemaRefs>
    <ds:schemaRef ds:uri="http://schemas.microsoft.com/sharepoint/v3/contenttype/forms"/>
  </ds:schemaRefs>
</ds:datastoreItem>
</file>

<file path=customXml/itemProps3.xml><?xml version="1.0" encoding="utf-8"?>
<ds:datastoreItem xmlns:ds="http://schemas.openxmlformats.org/officeDocument/2006/customXml" ds:itemID="{21B5AA5D-490B-4C8E-8E74-B20EA330A5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02389e-bb59-4637-afd5-4b407437326e"/>
    <ds:schemaRef ds:uri="4a57cc7e-0d59-4391-960f-005f54109b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Kantar masterbrand 16x9 for rapporter og tilbud</Template>
  <TotalTime>3</TotalTime>
  <Words>1314</Words>
  <Application>Microsoft Office PowerPoint</Application>
  <PresentationFormat>Widescreen</PresentationFormat>
  <Paragraphs>218</Paragraphs>
  <Slides>35</Slides>
  <Notes>16</Notes>
  <HiddenSlides>0</HiddenSlides>
  <MMClips>0</MMClips>
  <ScaleCrop>false</ScaleCrop>
  <HeadingPairs>
    <vt:vector size="8" baseType="variant">
      <vt:variant>
        <vt:lpstr>Brukte skrifter</vt:lpstr>
      </vt:variant>
      <vt:variant>
        <vt:i4>3</vt:i4>
      </vt:variant>
      <vt:variant>
        <vt:lpstr>Tema</vt:lpstr>
      </vt:variant>
      <vt:variant>
        <vt:i4>2</vt:i4>
      </vt:variant>
      <vt:variant>
        <vt:lpstr>Innebygde OLE-servere</vt:lpstr>
      </vt:variant>
      <vt:variant>
        <vt:i4>1</vt:i4>
      </vt:variant>
      <vt:variant>
        <vt:lpstr>Lysbildetitler</vt:lpstr>
      </vt:variant>
      <vt:variant>
        <vt:i4>35</vt:i4>
      </vt:variant>
    </vt:vector>
  </HeadingPairs>
  <TitlesOfParts>
    <vt:vector size="41" baseType="lpstr">
      <vt:lpstr>Arial</vt:lpstr>
      <vt:lpstr>Calibri</vt:lpstr>
      <vt:lpstr>Wingdings</vt:lpstr>
      <vt:lpstr>Kantar template master</vt:lpstr>
      <vt:lpstr>Content slides - no sub heading</vt:lpstr>
      <vt:lpstr>Worksheet</vt:lpstr>
      <vt:lpstr>PowerPoint-presentasjon</vt:lpstr>
      <vt:lpstr>Content</vt:lpstr>
      <vt:lpstr>PowerPoint-presentasjon</vt:lpstr>
      <vt:lpstr>Background</vt:lpstr>
      <vt:lpstr>Summary of research design</vt:lpstr>
      <vt:lpstr>Definition of a portion used in this study</vt:lpstr>
      <vt:lpstr>PowerPoint-presentasjon</vt:lpstr>
      <vt:lpstr>How many portions of fruit and berries do you usually eat? </vt:lpstr>
      <vt:lpstr>PowerPoint-presentasjon</vt:lpstr>
      <vt:lpstr>How many glasses of juice (not nectar) do you usually drink? </vt:lpstr>
      <vt:lpstr>PowerPoint-presentasjon</vt:lpstr>
      <vt:lpstr>PowerPoint-presentasjon</vt:lpstr>
      <vt:lpstr>Share of the population eating at least 5 portions of fruit/berries or vegetables on a daily basis  (eat normally) - consumption of juice and smoothie counts for max. one portion a day</vt:lpstr>
      <vt:lpstr>Mean – daily consumption of fruit/berries and vegetables (eat normally) Number of portions - consumption of juice and smoothie counts for max. one portion a day</vt:lpstr>
      <vt:lpstr>Development 2017 - 2019 Share of the population eating at least 5 portions of fruit/berries or vegetables on a daily basis  (eat normally)</vt:lpstr>
      <vt:lpstr>Development 2017 - 2019 Daily consumption of fruit/berries and vegetables (eat normally) Means number of portions</vt:lpstr>
      <vt:lpstr>PowerPoint-presentasjon</vt:lpstr>
      <vt:lpstr>Mean – number of portions fruit/berries and vegetables ate yesterday</vt:lpstr>
      <vt:lpstr>Mean – number of portions fruit/berries ate yesterday</vt:lpstr>
      <vt:lpstr>Mean – number of portions vegetables ate yesterday</vt:lpstr>
      <vt:lpstr>Mean – number of glasses juice drunk yesterday</vt:lpstr>
      <vt:lpstr>Mean – number of glasses smoothie drunk yesterday</vt:lpstr>
      <vt:lpstr>PowerPoint-presentasjon</vt:lpstr>
      <vt:lpstr>Highlights</vt:lpstr>
      <vt:lpstr>Highlights</vt:lpstr>
      <vt:lpstr>PowerPoint-presentasjon</vt:lpstr>
      <vt:lpstr>GENDER: Mean – daily consumption of fruit/berries and vegetables (eat normally) - consumption of juice and smoothie counts for max. one portion a day</vt:lpstr>
      <vt:lpstr>EDUCATION*: Mean – daily consumption of fruit/berries and vegetables (eat normally) - consumption of juice and smoothie counts for max. one portion a day</vt:lpstr>
      <vt:lpstr>AGE: Mean – daily consumption of fruit/berries and vegetables (eat normally) - consumption of juice and smoothie counts for max. one portion a day</vt:lpstr>
      <vt:lpstr>Number of portions fruit/berries and vegetables ate yesterday - Index based on consumption in each country is 100.</vt:lpstr>
      <vt:lpstr>Mean – number of portions fruit/berries ate yesterday - Index based on consumption in each country is 100.</vt:lpstr>
      <vt:lpstr>Mean – number of portions vegetables ate yesterday - Index based on consumption in each country is 100.</vt:lpstr>
      <vt:lpstr>Mean – number of glasses juice drunk yesterday - Index based on consumption in each country is 100.</vt:lpstr>
      <vt:lpstr>Mean – number of glasses smoothie drunk yesterday - Index based on consumption in each country is 100.</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Tittel slide eksempel (hvit) – tittel kan gå over to linjer 24pt</dc:title>
  <dc:subject/>
  <dc:creator>Pettersen, Bente (TSOSO)</dc:creator>
  <cp:keywords/>
  <dc:description/>
  <cp:lastModifiedBy>Guttorm Rebnes</cp:lastModifiedBy>
  <cp:revision>82</cp:revision>
  <cp:lastPrinted>2019-09-27T13:13:47Z</cp:lastPrinted>
  <dcterms:created xsi:type="dcterms:W3CDTF">2019-04-04T14:23:44Z</dcterms:created>
  <dcterms:modified xsi:type="dcterms:W3CDTF">2020-07-03T13:21:00Z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0x010100B42B8FA122F891418313CC82B16F59F4</vt:lpwstr>
  </property>
</Properties>
</file>